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401" r:id="rId4"/>
    <p:sldId id="261" r:id="rId5"/>
    <p:sldId id="402" r:id="rId6"/>
    <p:sldId id="404" r:id="rId7"/>
    <p:sldId id="420" r:id="rId8"/>
    <p:sldId id="405" r:id="rId9"/>
    <p:sldId id="421" r:id="rId10"/>
    <p:sldId id="422" r:id="rId11"/>
    <p:sldId id="423" r:id="rId12"/>
    <p:sldId id="406" r:id="rId13"/>
    <p:sldId id="424" r:id="rId14"/>
    <p:sldId id="407" r:id="rId15"/>
    <p:sldId id="409" r:id="rId16"/>
    <p:sldId id="425" r:id="rId17"/>
    <p:sldId id="360" r:id="rId18"/>
    <p:sldId id="393" r:id="rId19"/>
    <p:sldId id="403" r:id="rId20"/>
    <p:sldId id="262" r:id="rId21"/>
    <p:sldId id="263" r:id="rId22"/>
    <p:sldId id="3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91EB-1CAE-43B5-B43E-2AA4ADAD8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ABFA7-ADF7-428B-A473-8C1304341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0870-2F70-4760-B8CF-AA9167E5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34DF8-45BD-4ABC-9339-27052FB4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960DD-6E1B-44CB-899A-CE8870A9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07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7760-1A97-4A91-8F9C-20D266F0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0182B-9489-4CE7-B252-76DD1C1A4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8FAC4-C718-45CB-91F2-44ABBFF9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1D05D-660A-4BAF-BDEE-3E172A23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5981-B411-4021-BB05-2807C5F0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B25A4B-5807-4475-A625-F6FBF24C35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F680-8A18-4C3A-A447-32E18AA06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C03BB-2CD3-478E-9066-91E2E3B1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911E0-56B8-4088-83AA-FE57C018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AD2BD-14D1-4E31-ABFB-A6F1929B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4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37A1-3258-4E08-B4FC-656E6D21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5BA0C-31A9-4699-9365-E78709285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618A-A8DD-4B1B-978A-F016E7BD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80CA-745F-4D4A-AFD1-F0A9C4D4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EE091-C896-4631-AEC0-03D1878A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7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658C-2722-4BAA-BD94-A4B01D47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14E47-2797-41E0-9983-BB79884FE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82821-C895-48A3-AC05-794AE844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DD46-6A91-45E4-AEA0-A4FAE87E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90588-9451-4EFF-A524-654D5EE4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5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9AAB-DFFB-4226-967A-5990986D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7EB31-94A5-45F7-802F-C52E05341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8C883-D0B5-44C0-8F04-628EE7A9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CCBCF-62DE-4ED1-92C1-203D2ACD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E3914-96F7-4F9E-B372-2872DBA5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B12A7-2E5E-4F47-99D5-A89825A2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7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E5E1-5BDE-44E0-8663-C7C60F02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D99A1-8128-4973-832D-DBBA1A02A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ED2-5E8E-484C-8ACC-442D59950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3A90F-B952-468C-9297-0F64C0AAB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5F1F2-758C-445A-873A-276E7C0A3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BE72D-71AE-4CBA-9E90-04397329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AC076D-4438-4856-A26D-74C9FAE8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C8B8C-050D-4BDD-940F-A2418D5E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0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48BB-881B-4A08-9030-232C014A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47EBD-6723-45EE-A997-50D96543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7203B-F2B7-4824-B00E-09876E4E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45A19-D7A1-4558-97E7-43002C0A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9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B9A7C-4B15-41F6-8832-9B893880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4249D-73D7-44B9-9CB6-E6569172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0AA7D-5B5E-4D18-BBAB-A6718A07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CC74-9AF8-47BB-ACAF-50FF5D80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7282-C4E6-40F4-8625-4C9D7F2E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5EA09-B59F-44D4-B4EC-9FFEB9BAB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0F49A-C351-4CDF-A5F7-4938EAEB5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5026A-E118-452F-AF5A-7B989FE6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E0AC-47BC-4FB3-AF1B-C62D9673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4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92B6-553D-43F4-8334-47D14E64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05ACF-69EB-4CEB-8158-E23A198703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C0E9-6E6F-42AD-B587-27A6F0D66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73792-5298-4A5D-97A7-6C4A67F5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827A3-4D75-4BFE-9FAF-F316B001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56573-11EE-4A7B-B454-E39DB4C3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8EC2A3-804F-4EF4-B05F-6C69431F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8A06D-0EAF-4EFA-B541-F854848BE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70575-98E8-43BB-ABC6-4A58F6C84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DBD5-A5D3-49F5-9F92-95264537B83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DB10F-B711-4CBF-8BF2-20145577B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7FD1-6531-40BF-9738-7DC65B2F0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1338-AEE9-4448-8108-3AD04BD5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6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3" Type="http://schemas.openxmlformats.org/officeDocument/2006/relationships/image" Target="../media/image30.svg"/><Relationship Id="rId7" Type="http://schemas.openxmlformats.org/officeDocument/2006/relationships/image" Target="../media/image26.svg"/><Relationship Id="rId12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20.svg"/><Relationship Id="rId1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cloud4u.com/streams" TargetMode="External"/><Relationship Id="rId2" Type="http://schemas.openxmlformats.org/officeDocument/2006/relationships/hyperlink" Target="https://www.5thir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telegram.im/multicloud4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cloud4u.com/stream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cloud4u.com/help-%26-faq" TargetMode="External"/><Relationship Id="rId2" Type="http://schemas.openxmlformats.org/officeDocument/2006/relationships/hyperlink" Target="https://multicloud4u.com/m/create-accoun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inkedin.com/in/abhishek-mishra-4890909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njanikkumar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1C43D01-58EF-45D2-8008-498287CF8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37" r="9480"/>
          <a:stretch/>
        </p:blipFill>
        <p:spPr>
          <a:xfrm>
            <a:off x="1698406" y="476729"/>
            <a:ext cx="8927709" cy="558936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1FF409CF-CFBA-4386-9724-A2F7F5AB1EB8}"/>
              </a:ext>
            </a:extLst>
          </p:cNvPr>
          <p:cNvSpPr txBox="1">
            <a:spLocks/>
          </p:cNvSpPr>
          <p:nvPr/>
        </p:nvSpPr>
        <p:spPr>
          <a:xfrm>
            <a:off x="2262005" y="0"/>
            <a:ext cx="7667989" cy="6858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2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  <a:p>
            <a:pPr lvl="0" algn="ctr">
              <a:defRPr/>
            </a:pP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  <a:p>
            <a:pPr lvl="0" algn="ctr"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“</a:t>
            </a:r>
            <a:r>
              <a:rPr lang="en-US" dirty="0"/>
              <a:t> Containers and their orchestration is the need of the day as they make the life of an engineer easy !</a:t>
            </a:r>
          </a:p>
          <a:p>
            <a:pPr lvl="0" algn="ctr"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Georgia"/>
                <a:ea typeface="+mj-ea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Georgia"/>
                <a:ea typeface="+mj-ea"/>
              </a:rPr>
              <a:t>					</a:t>
            </a:r>
            <a:r>
              <a:rPr lang="en-US" sz="1400" dirty="0"/>
              <a:t>— </a:t>
            </a:r>
            <a:r>
              <a:rPr lang="en-IN" u="sng" dirty="0"/>
              <a:t>AK</a:t>
            </a:r>
            <a:endParaRPr lang="en-US" sz="1400" b="1" kern="0" cap="all" spc="250" dirty="0">
              <a:solidFill>
                <a:srgbClr val="DA4952"/>
              </a:solidFill>
              <a:latin typeface="Calibri" charset="0"/>
              <a:cs typeface="Calibri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F5745E-0EFE-4321-B453-DEEA4CA2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793" y="1635003"/>
            <a:ext cx="661367" cy="6439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EAEF955-042B-49B7-9C00-0BD6F033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842" y="1753264"/>
            <a:ext cx="661367" cy="525702"/>
          </a:xfrm>
          <a:prstGeom prst="rect">
            <a:avLst/>
          </a:prstGeom>
        </p:spPr>
      </p:pic>
      <p:pic>
        <p:nvPicPr>
          <p:cNvPr id="34" name="multi cloud.png" descr="multi cloud.png">
            <a:extLst>
              <a:ext uri="{FF2B5EF4-FFF2-40B4-BE49-F238E27FC236}">
                <a16:creationId xmlns:a16="http://schemas.microsoft.com/office/drawing/2014/main" id="{1185208D-AF6C-4B7F-9624-2FB37CBA0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380" y="875938"/>
            <a:ext cx="2021760" cy="202176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17C15F-18E7-4FE3-8488-5F83149CF0C3}"/>
              </a:ext>
            </a:extLst>
          </p:cNvPr>
          <p:cNvSpPr/>
          <p:nvPr/>
        </p:nvSpPr>
        <p:spPr>
          <a:xfrm>
            <a:off x="4863548" y="2690191"/>
            <a:ext cx="2597426" cy="336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for Containers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B69D3D5-D135-4C51-A5C7-01B36DFAF1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Pure PaaS based offering on Azure.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You can run either Windows Containers or Linux Containers on WebApp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Best fit for Single Container application.</a:t>
            </a:r>
          </a:p>
          <a:p>
            <a:pPr marL="457200" lvl="1" indent="0">
              <a:buSzPct val="120000"/>
              <a:buNone/>
            </a:pPr>
            <a:r>
              <a:rPr lang="en-US" sz="2600" dirty="0"/>
              <a:t>Helps you bundle all application dependencies in Container. Saves you   from configuring dependencies using WebApp extensions and other means.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Facilitates DevOps using Azure DevOps and other popular DevOps tools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CA34CA0-54AE-49C8-82ED-5F7298FFC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4380" y="634770"/>
            <a:ext cx="786272" cy="7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Kubernetes Service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3A916B7-0B99-4287-A121-844742F6B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325" y="486210"/>
            <a:ext cx="940528" cy="940528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4AAC80B-EC93-4BAF-BE56-D63CCA9622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Containers Orchestration solution on Azure Platform</a:t>
            </a:r>
          </a:p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Makes Containerized solution Highly Available &amp; Reliable</a:t>
            </a:r>
          </a:p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Managed Kubernetes on Azure Platform – Abstracts Control Plane</a:t>
            </a:r>
          </a:p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Reduces complexity &amp; operational overhead of managing Kubernetes</a:t>
            </a:r>
          </a:p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Facilitates building Microservices on Azure Platform</a:t>
            </a:r>
          </a:p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Can provision using – Portal, Azure PowerShell, Azure CLI, ARM Templates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97234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257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Kubernetes </a:t>
            </a:r>
            <a:r>
              <a:rPr lang="en-US" sz="43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Architecture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F8DD56-D28D-4DF9-9321-0A97C6A57F09}"/>
              </a:ext>
            </a:extLst>
          </p:cNvPr>
          <p:cNvSpPr/>
          <p:nvPr/>
        </p:nvSpPr>
        <p:spPr>
          <a:xfrm>
            <a:off x="3625752" y="1860083"/>
            <a:ext cx="5017148" cy="3531540"/>
          </a:xfrm>
          <a:prstGeom prst="rect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85C3D6-6E85-4B91-8F8B-162E2E8363F2}"/>
              </a:ext>
            </a:extLst>
          </p:cNvPr>
          <p:cNvSpPr/>
          <p:nvPr/>
        </p:nvSpPr>
        <p:spPr>
          <a:xfrm>
            <a:off x="4041060" y="3291666"/>
            <a:ext cx="1531661" cy="60995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Control Plane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4C70-8BBC-466E-948E-3A9BD274E6E6}"/>
              </a:ext>
            </a:extLst>
          </p:cNvPr>
          <p:cNvSpPr/>
          <p:nvPr/>
        </p:nvSpPr>
        <p:spPr>
          <a:xfrm>
            <a:off x="6969177" y="2232922"/>
            <a:ext cx="1120006" cy="39381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Node 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A55FE-46EB-446C-804D-D7F4DDED2518}"/>
              </a:ext>
            </a:extLst>
          </p:cNvPr>
          <p:cNvSpPr/>
          <p:nvPr/>
        </p:nvSpPr>
        <p:spPr>
          <a:xfrm>
            <a:off x="9358302" y="3270966"/>
            <a:ext cx="1191575" cy="656302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Container Registry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371C6-2517-4271-80F3-F4BBA90B1927}"/>
              </a:ext>
            </a:extLst>
          </p:cNvPr>
          <p:cNvSpPr txBox="1"/>
          <p:nvPr/>
        </p:nvSpPr>
        <p:spPr>
          <a:xfrm>
            <a:off x="1444064" y="3429689"/>
            <a:ext cx="10005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API Calls</a:t>
            </a:r>
            <a:endParaRPr lang="en-IN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A492D-87AC-4923-A8CF-66020AC3EF3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572721" y="3592460"/>
            <a:ext cx="703227" cy="4185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8FACCA-90F3-4DDC-8BB3-820B2CCEC90C}"/>
              </a:ext>
            </a:extLst>
          </p:cNvPr>
          <p:cNvCxnSpPr>
            <a:cxnSpLocks/>
          </p:cNvCxnSpPr>
          <p:nvPr/>
        </p:nvCxnSpPr>
        <p:spPr>
          <a:xfrm>
            <a:off x="6280714" y="2398066"/>
            <a:ext cx="0" cy="2404311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C1D45D-889E-445E-999A-FEF018D5E23D}"/>
              </a:ext>
            </a:extLst>
          </p:cNvPr>
          <p:cNvCxnSpPr>
            <a:cxnSpLocks/>
          </p:cNvCxnSpPr>
          <p:nvPr/>
        </p:nvCxnSpPr>
        <p:spPr>
          <a:xfrm>
            <a:off x="6275946" y="2415542"/>
            <a:ext cx="693231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030A04-6CFA-42F8-A8D4-49541FC9503B}"/>
              </a:ext>
            </a:extLst>
          </p:cNvPr>
          <p:cNvCxnSpPr/>
          <p:nvPr/>
        </p:nvCxnSpPr>
        <p:spPr>
          <a:xfrm>
            <a:off x="6275950" y="3174788"/>
            <a:ext cx="693229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1853D2-1898-4F39-8A68-EE800F870750}"/>
              </a:ext>
            </a:extLst>
          </p:cNvPr>
          <p:cNvCxnSpPr/>
          <p:nvPr/>
        </p:nvCxnSpPr>
        <p:spPr>
          <a:xfrm>
            <a:off x="6275950" y="4088501"/>
            <a:ext cx="693229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189FB0-E218-4365-9538-5849DF88FA7A}"/>
              </a:ext>
            </a:extLst>
          </p:cNvPr>
          <p:cNvCxnSpPr/>
          <p:nvPr/>
        </p:nvCxnSpPr>
        <p:spPr>
          <a:xfrm>
            <a:off x="6275948" y="4783325"/>
            <a:ext cx="693229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56CF66-FCE3-4A34-B799-D0BF41E4D012}"/>
              </a:ext>
            </a:extLst>
          </p:cNvPr>
          <p:cNvCxnSpPr>
            <a:cxnSpLocks/>
          </p:cNvCxnSpPr>
          <p:nvPr/>
        </p:nvCxnSpPr>
        <p:spPr>
          <a:xfrm>
            <a:off x="2543175" y="3614355"/>
            <a:ext cx="1441770" cy="174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63DC92-6E41-4CE5-98C8-31F2BA4B79E9}"/>
              </a:ext>
            </a:extLst>
          </p:cNvPr>
          <p:cNvCxnSpPr>
            <a:cxnSpLocks/>
          </p:cNvCxnSpPr>
          <p:nvPr/>
        </p:nvCxnSpPr>
        <p:spPr>
          <a:xfrm>
            <a:off x="8642900" y="3614355"/>
            <a:ext cx="693229" cy="0"/>
          </a:xfrm>
          <a:prstGeom prst="straightConnector1">
            <a:avLst/>
          </a:prstGeom>
          <a:ln w="508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FD10620-D894-4670-BC12-F5B448E9E732}"/>
              </a:ext>
            </a:extLst>
          </p:cNvPr>
          <p:cNvSpPr/>
          <p:nvPr/>
        </p:nvSpPr>
        <p:spPr>
          <a:xfrm>
            <a:off x="6988708" y="2977879"/>
            <a:ext cx="1120006" cy="39381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Node 2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F33C96-7542-4D91-A5BE-D3BBAC4E2B00}"/>
              </a:ext>
            </a:extLst>
          </p:cNvPr>
          <p:cNvSpPr/>
          <p:nvPr/>
        </p:nvSpPr>
        <p:spPr>
          <a:xfrm>
            <a:off x="6996117" y="3856244"/>
            <a:ext cx="1120006" cy="39381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Node 3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204B95-736D-4BE8-AAD6-1A5B8D114D15}"/>
              </a:ext>
            </a:extLst>
          </p:cNvPr>
          <p:cNvSpPr/>
          <p:nvPr/>
        </p:nvSpPr>
        <p:spPr>
          <a:xfrm>
            <a:off x="6994501" y="4586416"/>
            <a:ext cx="1120006" cy="39381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Node 4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DC1AFF-337F-431E-8AD2-967B18421FED}"/>
              </a:ext>
            </a:extLst>
          </p:cNvPr>
          <p:cNvSpPr txBox="1"/>
          <p:nvPr/>
        </p:nvSpPr>
        <p:spPr>
          <a:xfrm>
            <a:off x="4887115" y="5572679"/>
            <a:ext cx="25923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Azure Kubernetes Cluster</a:t>
            </a:r>
            <a:endParaRPr lang="en-IN" b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045E65-48A4-4CCB-B842-6783646A9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29" y="503545"/>
            <a:ext cx="940528" cy="9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85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Service Fabric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5BB770B-BE54-4208-A48E-BD7E2DB5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9761" y="434953"/>
            <a:ext cx="813615" cy="85832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CD3C71-F4C5-48CD-A4DE-185C6D04FA7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Containers and Microservices based Distributed Applications</a:t>
            </a:r>
          </a:p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Powers Azure Services like Cosmos DB, Cortana, Azure SQL, Event Hub</a:t>
            </a:r>
          </a:p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Stateless Services, Stateful Services, Reliable Actors, Guest Executables</a:t>
            </a:r>
          </a:p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Can run anywhere (other Public Clouds, On Premises)</a:t>
            </a:r>
          </a:p>
          <a:p>
            <a:pPr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600" dirty="0"/>
              <a:t>  Runs on Windows and Linux</a:t>
            </a:r>
          </a:p>
        </p:txBody>
      </p:sp>
    </p:spTree>
    <p:extLst>
      <p:ext uri="{BB962C8B-B14F-4D97-AF65-F5344CB8AC3E}">
        <p14:creationId xmlns:p14="http://schemas.microsoft.com/office/powerpoint/2010/main" val="420993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Big Picture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Programmer">
            <a:extLst>
              <a:ext uri="{FF2B5EF4-FFF2-40B4-BE49-F238E27FC236}">
                <a16:creationId xmlns:a16="http://schemas.microsoft.com/office/drawing/2014/main" id="{D08C90BC-F8D5-4807-BF7E-124B57EF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66" y="2958462"/>
            <a:ext cx="1262063" cy="12620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A793BB4-8A53-4FC0-B2B8-98431209D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9168" y="3170377"/>
            <a:ext cx="1352550" cy="13525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D8AE42-396D-4F27-A680-FC67134E6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6318" y="1423168"/>
            <a:ext cx="885830" cy="88583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BEAF8B9-848E-49C3-A209-C40545B151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4099" y="2965822"/>
            <a:ext cx="818049" cy="818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CAF9F-1468-4B47-8D9A-279B38DF2CCF}"/>
              </a:ext>
            </a:extLst>
          </p:cNvPr>
          <p:cNvSpPr txBox="1"/>
          <p:nvPr/>
        </p:nvSpPr>
        <p:spPr>
          <a:xfrm>
            <a:off x="3664999" y="4620817"/>
            <a:ext cx="254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Container Registry</a:t>
            </a:r>
            <a:endParaRPr lang="en-IN" b="1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2AFF75-FFF6-4192-A5B7-9AEB56C99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1024" y="2980378"/>
            <a:ext cx="478679" cy="4786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86851A-A31C-401D-89B3-E7FF7AD64824}"/>
              </a:ext>
            </a:extLst>
          </p:cNvPr>
          <p:cNvCxnSpPr>
            <a:cxnSpLocks/>
          </p:cNvCxnSpPr>
          <p:nvPr/>
        </p:nvCxnSpPr>
        <p:spPr>
          <a:xfrm>
            <a:off x="1936771" y="3846652"/>
            <a:ext cx="2259808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2EB1EC-F01A-4FD0-99ED-4EBC5D383632}"/>
              </a:ext>
            </a:extLst>
          </p:cNvPr>
          <p:cNvSpPr txBox="1"/>
          <p:nvPr/>
        </p:nvSpPr>
        <p:spPr>
          <a:xfrm>
            <a:off x="6285573" y="3404760"/>
            <a:ext cx="1395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Pulls Docker Image</a:t>
            </a:r>
            <a:endParaRPr lang="en-IN" sz="1200" b="1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1E2AC73-3572-45AB-807C-F4A82BEF9D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51800" y="5743596"/>
            <a:ext cx="664147" cy="66414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EB64C3A-F0E9-486B-9F07-0D36105A3E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25282" y="4291586"/>
            <a:ext cx="781395" cy="82433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F055F9-3310-4F66-A24A-65427BF70575}"/>
              </a:ext>
            </a:extLst>
          </p:cNvPr>
          <p:cNvCxnSpPr>
            <a:cxnSpLocks/>
          </p:cNvCxnSpPr>
          <p:nvPr/>
        </p:nvCxnSpPr>
        <p:spPr>
          <a:xfrm>
            <a:off x="8176849" y="1886078"/>
            <a:ext cx="44070" cy="419403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E0C351-E2AA-4756-8B37-9DDCDF20B939}"/>
              </a:ext>
            </a:extLst>
          </p:cNvPr>
          <p:cNvCxnSpPr>
            <a:cxnSpLocks/>
          </p:cNvCxnSpPr>
          <p:nvPr/>
        </p:nvCxnSpPr>
        <p:spPr>
          <a:xfrm flipH="1">
            <a:off x="8147249" y="1883382"/>
            <a:ext cx="832072" cy="556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BE8224-53F8-4CBC-A71F-D0AB552E5D97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611718" y="3846652"/>
            <a:ext cx="2600551" cy="3630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B86B9D7E-6C7F-4F55-AA11-5A94A3E7EF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6731" y="3011861"/>
            <a:ext cx="478679" cy="4786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72504A-9C22-4D34-9543-6D7D622EED92}"/>
              </a:ext>
            </a:extLst>
          </p:cNvPr>
          <p:cNvSpPr txBox="1"/>
          <p:nvPr/>
        </p:nvSpPr>
        <p:spPr>
          <a:xfrm>
            <a:off x="2324270" y="3436243"/>
            <a:ext cx="1539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Pushes Docker Image</a:t>
            </a:r>
            <a:endParaRPr lang="en-IN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8F7FF-FB4C-4F09-B3F9-C888FFA548CE}"/>
              </a:ext>
            </a:extLst>
          </p:cNvPr>
          <p:cNvSpPr txBox="1"/>
          <p:nvPr/>
        </p:nvSpPr>
        <p:spPr>
          <a:xfrm>
            <a:off x="8307802" y="2281470"/>
            <a:ext cx="261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Kubernetes Service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1B24B-7D85-43D3-AC43-3108DC8119F9}"/>
              </a:ext>
            </a:extLst>
          </p:cNvPr>
          <p:cNvSpPr txBox="1"/>
          <p:nvPr/>
        </p:nvSpPr>
        <p:spPr>
          <a:xfrm>
            <a:off x="8307802" y="3833438"/>
            <a:ext cx="257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Container Instance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F8516D-8EEF-4886-8978-87DBA9CBFAAD}"/>
              </a:ext>
            </a:extLst>
          </p:cNvPr>
          <p:cNvSpPr txBox="1"/>
          <p:nvPr/>
        </p:nvSpPr>
        <p:spPr>
          <a:xfrm>
            <a:off x="8347363" y="5102384"/>
            <a:ext cx="209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Service Fabric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D71609-608D-4C85-8965-6DF29C32C8E4}"/>
              </a:ext>
            </a:extLst>
          </p:cNvPr>
          <p:cNvSpPr txBox="1"/>
          <p:nvPr/>
        </p:nvSpPr>
        <p:spPr>
          <a:xfrm>
            <a:off x="8415933" y="6438550"/>
            <a:ext cx="246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Web App for Containers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49BB33-8ED7-401B-80BD-3BFFECAC6A65}"/>
              </a:ext>
            </a:extLst>
          </p:cNvPr>
          <p:cNvCxnSpPr>
            <a:cxnSpLocks/>
          </p:cNvCxnSpPr>
          <p:nvPr/>
        </p:nvCxnSpPr>
        <p:spPr>
          <a:xfrm flipH="1">
            <a:off x="8200242" y="4807463"/>
            <a:ext cx="832072" cy="556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0B11C7-3E62-4448-9A01-D636CD73ED89}"/>
              </a:ext>
            </a:extLst>
          </p:cNvPr>
          <p:cNvCxnSpPr>
            <a:cxnSpLocks/>
          </p:cNvCxnSpPr>
          <p:nvPr/>
        </p:nvCxnSpPr>
        <p:spPr>
          <a:xfrm flipH="1">
            <a:off x="8220199" y="3459057"/>
            <a:ext cx="832072" cy="556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0BF465-A264-4A53-8325-55B36A8775FC}"/>
              </a:ext>
            </a:extLst>
          </p:cNvPr>
          <p:cNvCxnSpPr>
            <a:cxnSpLocks/>
          </p:cNvCxnSpPr>
          <p:nvPr/>
        </p:nvCxnSpPr>
        <p:spPr>
          <a:xfrm flipH="1">
            <a:off x="8200707" y="6068964"/>
            <a:ext cx="832072" cy="556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44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60C6E-6B9E-4B24-A899-AA84AFFB916C}"/>
              </a:ext>
            </a:extLst>
          </p:cNvPr>
          <p:cNvSpPr/>
          <p:nvPr/>
        </p:nvSpPr>
        <p:spPr>
          <a:xfrm>
            <a:off x="53447" y="1975107"/>
            <a:ext cx="1021296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IN" sz="2600" dirty="0"/>
              <a:t>Push an image to Azure Container Registry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IN" sz="26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IN" sz="2600" dirty="0"/>
              <a:t> Run the image on Azure Container Instance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IN" sz="26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IN" sz="2600" dirty="0"/>
              <a:t> Run the image on Web App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IN" sz="26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IN" sz="2600" dirty="0"/>
              <a:t> Run the image on Azure Kubernetes Service Cluster</a:t>
            </a:r>
          </a:p>
        </p:txBody>
      </p:sp>
    </p:spTree>
    <p:extLst>
      <p:ext uri="{BB962C8B-B14F-4D97-AF65-F5344CB8AC3E}">
        <p14:creationId xmlns:p14="http://schemas.microsoft.com/office/powerpoint/2010/main" val="89185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983474-55C2-42BF-ACE6-720C3C0BCDED}"/>
              </a:ext>
            </a:extLst>
          </p:cNvPr>
          <p:cNvSpPr/>
          <p:nvPr/>
        </p:nvSpPr>
        <p:spPr>
          <a:xfrm>
            <a:off x="2543852" y="2717198"/>
            <a:ext cx="7150521" cy="3775677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 &amp; Goodies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6305F-BFE2-4AC7-85C2-315262D22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6" y="2935937"/>
            <a:ext cx="2745318" cy="33643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02A9B-68C9-4F06-BEBC-7858C2F3F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66" y="2935937"/>
            <a:ext cx="2731887" cy="33643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1AF89-EDBF-4513-B637-CECEA8DBF8A7}"/>
              </a:ext>
            </a:extLst>
          </p:cNvPr>
          <p:cNvSpPr txBox="1"/>
          <p:nvPr/>
        </p:nvSpPr>
        <p:spPr>
          <a:xfrm>
            <a:off x="1355128" y="1690688"/>
            <a:ext cx="10032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 stand a chance to win a Book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 - Claim your certificate and participate in the Quiz !!!!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you win, books will be dispatched to your postal address.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2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4086" y="99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WHY ARE WE DOING THESE SESSIONS?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294967295"/>
          </p:nvPr>
        </p:nvSpPr>
        <p:spPr>
          <a:xfrm>
            <a:off x="537986" y="1662592"/>
            <a:ext cx="5513842" cy="46863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primary motivations are – 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are not trainers, we are seasoned practitioner (Differentiate the monk and the priest)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Sharing of knowledge builds optimism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Builds Organizational and Social trust within the tech community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Enhances the capacity of innovation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Reciprocate what we have learned in the industry and lower the entry barriers for new comers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58001" y="1662592"/>
            <a:ext cx="4362171" cy="4052409"/>
            <a:chOff x="6780212" y="1828800"/>
            <a:chExt cx="4362171" cy="4052409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7999412" y="1828800"/>
              <a:ext cx="2894013" cy="4052409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6780212" y="3276600"/>
              <a:ext cx="1520825" cy="212957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0514012" y="4038600"/>
              <a:ext cx="628371" cy="87989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70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F03A0CA-E754-4026-B987-01A26A37D7FA}"/>
              </a:ext>
            </a:extLst>
          </p:cNvPr>
          <p:cNvSpPr txBox="1">
            <a:spLocks/>
          </p:cNvSpPr>
          <p:nvPr/>
        </p:nvSpPr>
        <p:spPr bwMode="auto">
          <a:xfrm>
            <a:off x="201169" y="282765"/>
            <a:ext cx="11649456" cy="4437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kern="1200" baseline="0">
                <a:solidFill>
                  <a:schemeClr val="accent6">
                    <a:lumMod val="50000"/>
                  </a:schemeClr>
                </a:solidFill>
                <a:latin typeface="Calibri"/>
                <a:ea typeface="+mj-ea"/>
                <a:cs typeface="Calibri"/>
              </a:defRPr>
            </a:lvl1pPr>
          </a:lstStyle>
          <a:p>
            <a:pPr lvl="0" algn="ctr" fontAlgn="auto">
              <a:spcAft>
                <a:spcPts val="0"/>
              </a:spcAft>
              <a:defRPr/>
            </a:pPr>
            <a:r>
              <a:rPr lang="en-US" sz="2800" b="1" dirty="0"/>
              <a:t>Certificates &amp; Live Streaming</a:t>
            </a:r>
          </a:p>
          <a:p>
            <a:pPr lvl="0" algn="ctr" fontAlgn="auto">
              <a:spcAft>
                <a:spcPts val="0"/>
              </a:spcAft>
              <a:defRPr/>
            </a:pP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  <a:p>
            <a:pPr lvl="0" algn="ctr"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Get your certificate endorsed by the community of real practitioners, engineers and seasoned architects who run the real show!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23C64D-B264-4277-B125-A0030A651EB8}"/>
              </a:ext>
            </a:extLst>
          </p:cNvPr>
          <p:cNvSpPr txBox="1">
            <a:spLocks/>
          </p:cNvSpPr>
          <p:nvPr/>
        </p:nvSpPr>
        <p:spPr bwMode="auto">
          <a:xfrm>
            <a:off x="1205156" y="2503822"/>
            <a:ext cx="9683496" cy="4437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kern="1200" baseline="0">
                <a:solidFill>
                  <a:schemeClr val="accent6">
                    <a:lumMod val="50000"/>
                  </a:schemeClr>
                </a:solidFill>
                <a:latin typeface="Calibri"/>
                <a:ea typeface="+mj-ea"/>
                <a:cs typeface="Calibri"/>
              </a:defRPr>
            </a:lvl1pPr>
          </a:lstStyle>
          <a:p>
            <a:pPr lvl="0" algn="ctr" fontAlgn="auto">
              <a:spcAft>
                <a:spcPts val="0"/>
              </a:spcAft>
              <a:defRPr/>
            </a:pPr>
            <a:r>
              <a:rPr lang="en-IN" sz="2800" dirty="0">
                <a:hlinkClick r:id="rId2"/>
              </a:rPr>
              <a:t>https://www.5thir.com/</a:t>
            </a:r>
            <a:endParaRPr lang="en-IN" sz="2800" dirty="0"/>
          </a:p>
          <a:p>
            <a:pPr lvl="0" algn="ctr" fontAlgn="auto">
              <a:spcAft>
                <a:spcPts val="0"/>
              </a:spcAft>
              <a:defRPr/>
            </a:pPr>
            <a:r>
              <a:rPr lang="en-IN" sz="2800" dirty="0">
                <a:hlinkClick r:id="rId3"/>
              </a:rPr>
              <a:t>https://multicloud4u.com/streams</a:t>
            </a:r>
            <a:endParaRPr lang="en-US" sz="2800" b="1" dirty="0"/>
          </a:p>
          <a:p>
            <a:pPr lvl="0" algn="ctr" fontAlgn="auto">
              <a:spcAft>
                <a:spcPts val="0"/>
              </a:spcAf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</a:endParaRPr>
          </a:p>
          <a:p>
            <a:pPr lvl="0" algn="ctr" fontAlgn="auto">
              <a:spcAft>
                <a:spcPts val="0"/>
              </a:spcAft>
              <a:defRPr/>
            </a:pP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  <a:p>
            <a:pPr lvl="0"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How to claim your certificate?</a:t>
            </a:r>
          </a:p>
          <a:p>
            <a:pPr lvl="0" algn="ctr" fontAlgn="auto">
              <a:spcAft>
                <a:spcPts val="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</a:rPr>
              <a:t>Speaker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 will announce a secret code during the session, key in on the form. You will receive the certificate and goodies in email</a:t>
            </a:r>
          </a:p>
          <a:p>
            <a:pPr lvl="0" algn="ctr" fontAlgn="auto">
              <a:spcAft>
                <a:spcPts val="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</a:rPr>
              <a:t>Any Query's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? </a:t>
            </a:r>
            <a:r>
              <a:rPr lang="en-IN" sz="2800" dirty="0">
                <a:hlinkClick r:id="rId4"/>
              </a:rPr>
              <a:t>https://telegram.im/multicloud4u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  <a:p>
            <a:pPr lvl="0" algn="ctr" fontAlgn="auto">
              <a:spcAft>
                <a:spcPts val="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</a:rPr>
              <a:t>** </a:t>
            </a: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</a:rPr>
              <a:t>Paid sessions are exclusive to a user group while events and free sessions can be watched for lifetime.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" name="multi cloud.png" descr="multi cloud.png">
            <a:extLst>
              <a:ext uri="{FF2B5EF4-FFF2-40B4-BE49-F238E27FC236}">
                <a16:creationId xmlns:a16="http://schemas.microsoft.com/office/drawing/2014/main" id="{45014CA6-7AE1-4087-9AB3-F044287DD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652" y="-215759"/>
            <a:ext cx="1188216" cy="11882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483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F16D9-82EE-4450-AD6E-3DBD12CC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52" y="1641411"/>
            <a:ext cx="4917101" cy="2854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618BBC-4122-4BF1-9C7D-C7C2E6441158}"/>
              </a:ext>
            </a:extLst>
          </p:cNvPr>
          <p:cNvSpPr txBox="1"/>
          <p:nvPr/>
        </p:nvSpPr>
        <p:spPr>
          <a:xfrm>
            <a:off x="2206305" y="578840"/>
            <a:ext cx="843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hlinkClick r:id="rId3"/>
              </a:rPr>
              <a:t>https://multicloud4u.com/streams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78D24-2C55-4DD9-BB93-C36228446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004" y="4412783"/>
            <a:ext cx="5455640" cy="229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EA6F-EB77-4C82-A2E2-15020AD8E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277" y="1803633"/>
            <a:ext cx="4856922" cy="433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4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multi cloud.png" descr="multi cloud.png">
            <a:extLst>
              <a:ext uri="{FF2B5EF4-FFF2-40B4-BE49-F238E27FC236}">
                <a16:creationId xmlns:a16="http://schemas.microsoft.com/office/drawing/2014/main" id="{1185208D-AF6C-4B7F-9624-2FB37CBA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123" y="-285631"/>
            <a:ext cx="2617620" cy="26176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17C15F-18E7-4FE3-8488-5F83149CF0C3}"/>
              </a:ext>
            </a:extLst>
          </p:cNvPr>
          <p:cNvSpPr/>
          <p:nvPr/>
        </p:nvSpPr>
        <p:spPr>
          <a:xfrm>
            <a:off x="4863548" y="2690191"/>
            <a:ext cx="2597426" cy="336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3BDCD-A2F3-48A2-A853-C9E0B71917CB}"/>
              </a:ext>
            </a:extLst>
          </p:cNvPr>
          <p:cNvSpPr/>
          <p:nvPr/>
        </p:nvSpPr>
        <p:spPr>
          <a:xfrm>
            <a:off x="380206" y="1536841"/>
            <a:ext cx="8612018" cy="508422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75DD1A-0A79-406F-9A78-989C9743AAC7}"/>
              </a:ext>
            </a:extLst>
          </p:cNvPr>
          <p:cNvGrpSpPr/>
          <p:nvPr/>
        </p:nvGrpSpPr>
        <p:grpSpPr>
          <a:xfrm>
            <a:off x="10382824" y="2142429"/>
            <a:ext cx="1485345" cy="4339566"/>
            <a:chOff x="9816766" y="2128001"/>
            <a:chExt cx="1508824" cy="4742242"/>
          </a:xfrm>
        </p:grpSpPr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D5B1CB8F-9103-4087-BAE8-23A5AC1E2AD5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9844262" y="5388915"/>
              <a:ext cx="1481328" cy="1481328"/>
            </a:xfrm>
            <a:prstGeom prst="ellipse">
              <a:avLst/>
            </a:prstGeom>
            <a:solidFill>
              <a:srgbClr val="FED89C">
                <a:lumMod val="75000"/>
              </a:srgbClr>
            </a:solidFill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spcCol="384048" anchor="ctr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457200" rtl="0" eaLnBrk="1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600"/>
                </a:spcAft>
                <a:buClr>
                  <a:schemeClr val="accent6">
                    <a:lumMod val="75000"/>
                  </a:schemeClr>
                </a:buClr>
                <a:buSzPct val="90000"/>
                <a:buFont typeface="Wingdings" charset="2"/>
                <a:buNone/>
                <a:defRPr lang="en-US" sz="1400" b="0" i="0" kern="1200" dirty="0" smtClean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marL="0" marR="0" indent="0" algn="l" defTabSz="457200" rtl="0" eaLnBrk="1" fontAlgn="auto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50000"/>
                  </a:schemeClr>
                </a:buClr>
                <a:buSzTx/>
                <a:buFontTx/>
                <a:buNone/>
                <a:tabLst/>
                <a:defRPr lang="en-US" sz="1400" b="1" i="0" kern="0" cap="all" spc="250" baseline="0" dirty="0" smtClean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defRPr>
              </a:lvl2pPr>
              <a:lvl3pPr marL="0" indent="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6">
                    <a:lumMod val="75000"/>
                  </a:schemeClr>
                </a:buClr>
                <a:buSzPct val="90000"/>
                <a:buFont typeface="Wingdings" charset="2"/>
                <a:buNone/>
                <a:defRPr lang="en-US" sz="1800" b="0" i="0" kern="1200" baseline="0" dirty="0" smtClean="0">
                  <a:solidFill>
                    <a:schemeClr val="bg1">
                      <a:lumMod val="50000"/>
                    </a:schemeClr>
                  </a:solidFill>
                  <a:latin typeface="Georgia" charset="0"/>
                  <a:ea typeface="Georgia" charset="0"/>
                  <a:cs typeface="Georgia" charset="0"/>
                </a:defRPr>
              </a:lvl3pPr>
              <a:lvl4pPr marL="137160" indent="-13716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Tx/>
                <a:buSzPct val="85000"/>
                <a:buFont typeface="Wingdings" charset="2"/>
                <a:buChar char="§"/>
                <a:defRPr sz="1400" kern="120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4pPr>
              <a:lvl5pPr marL="137160" indent="-13716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accent1"/>
                </a:buClr>
                <a:buSzPct val="85000"/>
                <a:buFont typeface="Wingdings" charset="2"/>
                <a:buChar char="§"/>
                <a:defRPr sz="1400" kern="120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5pPr>
              <a:lvl6pPr marL="411480" indent="-13716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85000"/>
                <a:buFont typeface="Wingdings" charset="2"/>
                <a:buChar char="§"/>
                <a:defRPr sz="1400" kern="120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6pPr>
              <a:lvl7pPr marL="0" indent="0" algn="l" defTabSz="457200" rtl="0" eaLnBrk="1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>
                    <a:lumMod val="50000"/>
                  </a:schemeClr>
                </a:buClr>
                <a:buSzPct val="85000"/>
                <a:buFont typeface="Wingdings" charset="2"/>
                <a:buNone/>
                <a:defRPr lang="en-US" sz="1400" b="1" i="0" kern="1200" dirty="0" smtClean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7pPr>
              <a:lvl8pPr marL="0" indent="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Font typeface="Arial"/>
                <a:buNone/>
                <a:defRPr sz="1200" u="none" kern="1200" baseline="0">
                  <a:solidFill>
                    <a:srgbClr val="1D1D1D"/>
                  </a:solidFill>
                  <a:effectLst/>
                  <a:latin typeface="SapientSansLight" charset="0"/>
                  <a:ea typeface="SapientSansBold" charset="0"/>
                  <a:cs typeface="SapientSansBold" charset="0"/>
                </a:defRPr>
              </a:lvl8pPr>
              <a:lvl9pPr marL="0" indent="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Font typeface="Arial"/>
                <a:buNone/>
                <a:defRPr sz="1100" b="0" u="none" kern="1200" baseline="0">
                  <a:solidFill>
                    <a:srgbClr val="21ADDD"/>
                  </a:solidFill>
                  <a:effectLst/>
                  <a:latin typeface="SapientSansLight" charset="0"/>
                  <a:ea typeface="Georgia" charset="0"/>
                  <a:cs typeface="Georgia" charset="0"/>
                </a:defRPr>
              </a:lvl9pPr>
            </a:lstStyle>
            <a:p>
              <a:pPr marL="0" marR="0" lvl="1" indent="0" algn="ctr" defTabSz="4572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DA4952">
                    <a:lumMod val="5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IN" b="1" i="0" u="none" strike="noStrike" kern="0" cap="all" spc="2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cs typeface="Calibri" charset="0"/>
                </a:rPr>
                <a:t>Block</a:t>
              </a:r>
            </a:p>
            <a:p>
              <a:pPr marL="0" marR="0" lvl="1" indent="0" algn="ctr" defTabSz="4572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DA4952">
                    <a:lumMod val="5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IN" b="1" i="0" u="none" strike="noStrike" kern="0" cap="all" spc="2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cs typeface="Calibri" charset="0"/>
                </a:rPr>
                <a:t>chain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65AD01BD-22C0-40EE-B1BE-1186819EA417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9844262" y="3757770"/>
              <a:ext cx="1474157" cy="1474156"/>
            </a:xfrm>
            <a:prstGeom prst="ellipse">
              <a:avLst/>
            </a:prstGeom>
            <a:solidFill>
              <a:srgbClr val="DA4952"/>
            </a:solidFill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spcCol="384048" anchor="ctr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457200" rtl="0" eaLnBrk="1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600"/>
                </a:spcAft>
                <a:buClr>
                  <a:schemeClr val="accent6">
                    <a:lumMod val="75000"/>
                  </a:schemeClr>
                </a:buClr>
                <a:buSzPct val="90000"/>
                <a:buFont typeface="Wingdings" charset="2"/>
                <a:buNone/>
                <a:defRPr lang="en-US" sz="1400" b="0" i="0" kern="1200" dirty="0" smtClean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marL="0" marR="0" indent="0" algn="l" defTabSz="457200" rtl="0" eaLnBrk="1" fontAlgn="auto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50000"/>
                  </a:schemeClr>
                </a:buClr>
                <a:buSzTx/>
                <a:buFontTx/>
                <a:buNone/>
                <a:tabLst/>
                <a:defRPr lang="en-US" sz="1400" b="1" i="0" kern="0" cap="all" spc="250" baseline="0" dirty="0" smtClean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defRPr>
              </a:lvl2pPr>
              <a:lvl3pPr marL="0" indent="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6">
                    <a:lumMod val="75000"/>
                  </a:schemeClr>
                </a:buClr>
                <a:buSzPct val="90000"/>
                <a:buFont typeface="Wingdings" charset="2"/>
                <a:buNone/>
                <a:defRPr lang="en-US" sz="1800" b="0" i="0" kern="1200" baseline="0" dirty="0" smtClean="0">
                  <a:solidFill>
                    <a:schemeClr val="bg1">
                      <a:lumMod val="50000"/>
                    </a:schemeClr>
                  </a:solidFill>
                  <a:latin typeface="Georgia" charset="0"/>
                  <a:ea typeface="Georgia" charset="0"/>
                  <a:cs typeface="Georgia" charset="0"/>
                </a:defRPr>
              </a:lvl3pPr>
              <a:lvl4pPr marL="137160" indent="-13716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Tx/>
                <a:buSzPct val="85000"/>
                <a:buFont typeface="Wingdings" charset="2"/>
                <a:buChar char="§"/>
                <a:defRPr sz="1400" kern="120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4pPr>
              <a:lvl5pPr marL="137160" indent="-13716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accent1"/>
                </a:buClr>
                <a:buSzPct val="85000"/>
                <a:buFont typeface="Wingdings" charset="2"/>
                <a:buChar char="§"/>
                <a:defRPr sz="1400" kern="120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5pPr>
              <a:lvl6pPr marL="411480" indent="-13716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85000"/>
                <a:buFont typeface="Wingdings" charset="2"/>
                <a:buChar char="§"/>
                <a:defRPr sz="1400" kern="120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6pPr>
              <a:lvl7pPr marL="0" indent="0" algn="l" defTabSz="457200" rtl="0" eaLnBrk="1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>
                    <a:lumMod val="50000"/>
                  </a:schemeClr>
                </a:buClr>
                <a:buSzPct val="85000"/>
                <a:buFont typeface="Wingdings" charset="2"/>
                <a:buNone/>
                <a:defRPr lang="en-US" sz="1400" b="1" i="0" kern="1200" dirty="0" smtClean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7pPr>
              <a:lvl8pPr marL="0" indent="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Font typeface="Arial"/>
                <a:buNone/>
                <a:defRPr sz="1200" u="none" kern="1200" baseline="0">
                  <a:solidFill>
                    <a:srgbClr val="1D1D1D"/>
                  </a:solidFill>
                  <a:effectLst/>
                  <a:latin typeface="SapientSansLight" charset="0"/>
                  <a:ea typeface="SapientSansBold" charset="0"/>
                  <a:cs typeface="SapientSansBold" charset="0"/>
                </a:defRPr>
              </a:lvl8pPr>
              <a:lvl9pPr marL="0" indent="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Font typeface="Arial"/>
                <a:buNone/>
                <a:defRPr sz="1100" b="0" u="none" kern="1200" baseline="0">
                  <a:solidFill>
                    <a:srgbClr val="21ADDD"/>
                  </a:solidFill>
                  <a:effectLst/>
                  <a:latin typeface="SapientSansLight" charset="0"/>
                  <a:ea typeface="Georgia" charset="0"/>
                  <a:cs typeface="Georgia" charset="0"/>
                </a:defRPr>
              </a:lvl9pPr>
            </a:lstStyle>
            <a:p>
              <a:pPr marL="0" marR="0" lvl="1" indent="0" algn="ctr" defTabSz="4572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DA4952">
                    <a:lumMod val="5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IN" b="1" i="0" u="none" strike="noStrike" kern="0" cap="all" spc="2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cs typeface="Calibri" charset="0"/>
                </a:rPr>
                <a:t>Data </a:t>
              </a:r>
            </a:p>
            <a:p>
              <a:pPr marL="0" marR="0" lvl="1" indent="0" algn="ctr" defTabSz="4572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DA4952">
                    <a:lumMod val="5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IN" b="1" i="0" u="none" strike="noStrike" kern="0" cap="all" spc="2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cs typeface="Calibri" charset="0"/>
                </a:rPr>
                <a:t>&amp; AI</a:t>
              </a:r>
            </a:p>
          </p:txBody>
        </p:sp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547B41AB-5309-4921-B162-6F2A11DAB34C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9816766" y="2128001"/>
              <a:ext cx="1479949" cy="1479949"/>
            </a:xfrm>
            <a:prstGeom prst="ellipse">
              <a:avLst/>
            </a:prstGeom>
            <a:solidFill>
              <a:srgbClr val="BDE5EF">
                <a:lumMod val="75000"/>
              </a:srgbClr>
            </a:solidFill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spcCol="384048" anchor="ctr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457200" rtl="0" eaLnBrk="1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600"/>
                </a:spcAft>
                <a:buClr>
                  <a:schemeClr val="accent6">
                    <a:lumMod val="75000"/>
                  </a:schemeClr>
                </a:buClr>
                <a:buSzPct val="90000"/>
                <a:buFont typeface="Wingdings" charset="2"/>
                <a:buNone/>
                <a:defRPr lang="en-US" sz="1400" b="0" i="0" kern="1200" dirty="0" smtClean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1pPr>
              <a:lvl2pPr marL="0" marR="0" indent="0" algn="l" defTabSz="457200" rtl="0" eaLnBrk="1" fontAlgn="auto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50000"/>
                  </a:schemeClr>
                </a:buClr>
                <a:buSzTx/>
                <a:buFontTx/>
                <a:buNone/>
                <a:tabLst/>
                <a:defRPr lang="en-US" sz="1400" b="1" i="0" kern="0" cap="all" spc="250" baseline="0" dirty="0" smtClean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defRPr>
              </a:lvl2pPr>
              <a:lvl3pPr marL="0" indent="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6">
                    <a:lumMod val="75000"/>
                  </a:schemeClr>
                </a:buClr>
                <a:buSzPct val="90000"/>
                <a:buFont typeface="Wingdings" charset="2"/>
                <a:buNone/>
                <a:defRPr lang="en-US" sz="1800" b="0" i="0" kern="1200" baseline="0" dirty="0" smtClean="0">
                  <a:solidFill>
                    <a:schemeClr val="bg1">
                      <a:lumMod val="50000"/>
                    </a:schemeClr>
                  </a:solidFill>
                  <a:latin typeface="Georgia" charset="0"/>
                  <a:ea typeface="Georgia" charset="0"/>
                  <a:cs typeface="Georgia" charset="0"/>
                </a:defRPr>
              </a:lvl3pPr>
              <a:lvl4pPr marL="137160" indent="-13716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Tx/>
                <a:buSzPct val="85000"/>
                <a:buFont typeface="Wingdings" charset="2"/>
                <a:buChar char="§"/>
                <a:defRPr sz="1400" kern="120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4pPr>
              <a:lvl5pPr marL="137160" indent="-13716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accent1"/>
                </a:buClr>
                <a:buSzPct val="85000"/>
                <a:buFont typeface="Wingdings" charset="2"/>
                <a:buChar char="§"/>
                <a:defRPr sz="1400" kern="120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5pPr>
              <a:lvl6pPr marL="411480" indent="-13716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85000"/>
                <a:buFont typeface="Wingdings" charset="2"/>
                <a:buChar char="§"/>
                <a:defRPr sz="1400" kern="120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6pPr>
              <a:lvl7pPr marL="0" indent="0" algn="l" defTabSz="457200" rtl="0" eaLnBrk="1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accent1">
                    <a:lumMod val="50000"/>
                  </a:schemeClr>
                </a:buClr>
                <a:buSzPct val="85000"/>
                <a:buFont typeface="Wingdings" charset="2"/>
                <a:buNone/>
                <a:defRPr lang="en-US" sz="1400" b="1" i="0" kern="1200" dirty="0" smtClean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defRPr>
              </a:lvl7pPr>
              <a:lvl8pPr marL="0" indent="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Font typeface="Arial"/>
                <a:buNone/>
                <a:defRPr sz="1200" u="none" kern="1200" baseline="0">
                  <a:solidFill>
                    <a:srgbClr val="1D1D1D"/>
                  </a:solidFill>
                  <a:effectLst/>
                  <a:latin typeface="SapientSansLight" charset="0"/>
                  <a:ea typeface="SapientSansBold" charset="0"/>
                  <a:cs typeface="SapientSansBold" charset="0"/>
                </a:defRPr>
              </a:lvl8pPr>
              <a:lvl9pPr marL="0" indent="0" algn="l" defTabSz="4572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Font typeface="Arial"/>
                <a:buNone/>
                <a:defRPr sz="1100" b="0" u="none" kern="1200" baseline="0">
                  <a:solidFill>
                    <a:srgbClr val="21ADDD"/>
                  </a:solidFill>
                  <a:effectLst/>
                  <a:latin typeface="SapientSansLight" charset="0"/>
                  <a:ea typeface="Georgia" charset="0"/>
                  <a:cs typeface="Georgia" charset="0"/>
                </a:defRPr>
              </a:lvl9pPr>
            </a:lstStyle>
            <a:p>
              <a:pPr marL="0" marR="0" lvl="1" indent="0" algn="ctr" defTabSz="4572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DA4952">
                    <a:lumMod val="5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IN" b="1" i="0" u="none" strike="noStrike" kern="0" cap="all" spc="2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cs typeface="Calibri" charset="0"/>
                </a:rPr>
                <a:t>Multi</a:t>
              </a:r>
            </a:p>
            <a:p>
              <a:pPr marL="0" marR="0" lvl="1" indent="0" algn="ctr" defTabSz="457200" rtl="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DA4952">
                    <a:lumMod val="50000"/>
                  </a:srgbClr>
                </a:buClr>
                <a:buSzTx/>
                <a:buFontTx/>
                <a:buNone/>
                <a:tabLst/>
                <a:defRPr/>
              </a:pPr>
              <a:r>
                <a:rPr lang="en-IN" dirty="0">
                  <a:solidFill>
                    <a:srgbClr val="FFFFFF"/>
                  </a:solidFill>
                </a:rPr>
                <a:t>C</a:t>
              </a:r>
              <a:r>
                <a:rPr kumimoji="0" lang="en-IN" b="1" i="0" u="none" strike="noStrike" kern="0" cap="all" spc="2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cs typeface="Calibri" charset="0"/>
                </a:rPr>
                <a:t>loud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F4996F1-88EB-4451-B1F2-921ED3440B5C}"/>
              </a:ext>
            </a:extLst>
          </p:cNvPr>
          <p:cNvSpPr/>
          <p:nvPr/>
        </p:nvSpPr>
        <p:spPr>
          <a:xfrm>
            <a:off x="28465" y="165710"/>
            <a:ext cx="9149644" cy="624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/>
                </a:solidFill>
              </a:rPr>
              <a:t>Zero to Hero in Azure Container Ecosystem</a:t>
            </a:r>
          </a:p>
          <a:p>
            <a:pPr algn="ctr"/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4E3CCA-62F0-40FF-AC2B-D1C28AD860D0}"/>
              </a:ext>
            </a:extLst>
          </p:cNvPr>
          <p:cNvSpPr/>
          <p:nvPr/>
        </p:nvSpPr>
        <p:spPr>
          <a:xfrm>
            <a:off x="5905426" y="912744"/>
            <a:ext cx="3111096" cy="624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by Abhishek Mishra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44A20-4651-4826-A4E2-FDB198C72AC6}"/>
              </a:ext>
            </a:extLst>
          </p:cNvPr>
          <p:cNvSpPr/>
          <p:nvPr/>
        </p:nvSpPr>
        <p:spPr>
          <a:xfrm>
            <a:off x="548306" y="1806480"/>
            <a:ext cx="7556933" cy="518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A community of Industry experts that runs a Monthly/Weekly series on -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129C20-A077-47DF-8A6A-E6907DA940A6}"/>
              </a:ext>
            </a:extLst>
          </p:cNvPr>
          <p:cNvSpPr/>
          <p:nvPr/>
        </p:nvSpPr>
        <p:spPr>
          <a:xfrm>
            <a:off x="662377" y="5710697"/>
            <a:ext cx="7775140" cy="700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Saturday and Sunday  11:30AM – 12:30PM IST, 9.00 PM to 10.00 Pm IST</a:t>
            </a:r>
          </a:p>
          <a:p>
            <a:pPr algn="ctr"/>
            <a:r>
              <a:rPr lang="en-US" dirty="0"/>
              <a:t>Watch all our sessions at HTTPS://MULTICLOUD4U.COM/STREAMS</a:t>
            </a:r>
          </a:p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E9BB01-A573-4455-9AA8-C862F7F6B0EE}"/>
              </a:ext>
            </a:extLst>
          </p:cNvPr>
          <p:cNvGrpSpPr/>
          <p:nvPr/>
        </p:nvGrpSpPr>
        <p:grpSpPr>
          <a:xfrm>
            <a:off x="715717" y="2554186"/>
            <a:ext cx="7775140" cy="2963401"/>
            <a:chOff x="5946058" y="2739235"/>
            <a:chExt cx="2479510" cy="152371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E3D504F-5E21-4917-A6A1-BF9BD4F09114}"/>
                </a:ext>
              </a:extLst>
            </p:cNvPr>
            <p:cNvSpPr/>
            <p:nvPr/>
          </p:nvSpPr>
          <p:spPr>
            <a:xfrm>
              <a:off x="5946058" y="273923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</a:rPr>
                <a:t>Enterprise Cloud &amp; Tech Learning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F7F3C3B-4108-41BB-9D47-CA6C13E985F3}"/>
                </a:ext>
              </a:extLst>
            </p:cNvPr>
            <p:cNvSpPr/>
            <p:nvPr/>
          </p:nvSpPr>
          <p:spPr>
            <a:xfrm>
              <a:off x="5946058" y="3165672"/>
              <a:ext cx="2479510" cy="109728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 Cloud learning,  Niche Engineering, Extreme implementations and migration management.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Multiple Cloud &amp; Technology  Platform Partner </a:t>
              </a:r>
            </a:p>
            <a:p>
              <a:r>
                <a: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  (Supported by cloud MVP &amp; Team)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Data science learning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Data ware house, programming &amp; extreme engineering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Free Certificate endorsed by real practitioners and goodies direct from cloud &amp; tech companies.</a:t>
              </a:r>
            </a:p>
          </p:txBody>
        </p:sp>
      </p:grpSp>
      <p:grpSp>
        <p:nvGrpSpPr>
          <p:cNvPr id="63" name="Online Sessions…">
            <a:extLst>
              <a:ext uri="{FF2B5EF4-FFF2-40B4-BE49-F238E27FC236}">
                <a16:creationId xmlns:a16="http://schemas.microsoft.com/office/drawing/2014/main" id="{581BEAF6-8B22-4956-8E12-1EF4BE7F59BC}"/>
              </a:ext>
            </a:extLst>
          </p:cNvPr>
          <p:cNvGrpSpPr/>
          <p:nvPr/>
        </p:nvGrpSpPr>
        <p:grpSpPr>
          <a:xfrm>
            <a:off x="9315725" y="5517588"/>
            <a:ext cx="975523" cy="964407"/>
            <a:chOff x="790026" y="289017"/>
            <a:chExt cx="1387410" cy="1371599"/>
          </a:xfrm>
        </p:grpSpPr>
        <p:sp>
          <p:nvSpPr>
            <p:cNvPr id="64" name="Online Sessions…">
              <a:extLst>
                <a:ext uri="{FF2B5EF4-FFF2-40B4-BE49-F238E27FC236}">
                  <a16:creationId xmlns:a16="http://schemas.microsoft.com/office/drawing/2014/main" id="{C629EAC3-513F-48AC-9C65-3C1C12A724D9}"/>
                </a:ext>
              </a:extLst>
            </p:cNvPr>
            <p:cNvSpPr/>
            <p:nvPr/>
          </p:nvSpPr>
          <p:spPr>
            <a:xfrm>
              <a:off x="907435" y="325530"/>
              <a:ext cx="1270001" cy="127000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800" b="1">
                  <a:solidFill>
                    <a:srgbClr val="000000"/>
                  </a:solidFill>
                </a:defRPr>
              </a:pPr>
              <a:r>
                <a:rPr lang="en-IN" sz="1266" dirty="0"/>
                <a:t>Policy</a:t>
              </a:r>
              <a:endParaRPr sz="1266" dirty="0"/>
            </a:p>
          </p:txBody>
        </p:sp>
        <p:pic>
          <p:nvPicPr>
            <p:cNvPr id="65" name="Online Sessions… Online Sessions&#10;Sessions" descr="Online Sessions… Online SessionsSessions">
              <a:extLst>
                <a:ext uri="{FF2B5EF4-FFF2-40B4-BE49-F238E27FC236}">
                  <a16:creationId xmlns:a16="http://schemas.microsoft.com/office/drawing/2014/main" id="{9D0C3DB5-0B0D-48DA-BDA0-211FE9E4D0B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026" y="289017"/>
              <a:ext cx="1371600" cy="1371599"/>
            </a:xfrm>
            <a:prstGeom prst="rect">
              <a:avLst/>
            </a:prstGeom>
            <a:effectLst/>
          </p:spPr>
        </p:pic>
      </p:grpSp>
      <p:grpSp>
        <p:nvGrpSpPr>
          <p:cNvPr id="66" name="Research">
            <a:extLst>
              <a:ext uri="{FF2B5EF4-FFF2-40B4-BE49-F238E27FC236}">
                <a16:creationId xmlns:a16="http://schemas.microsoft.com/office/drawing/2014/main" id="{8F1BA64D-C8CE-4277-A8AD-9EA2AFFB9412}"/>
              </a:ext>
            </a:extLst>
          </p:cNvPr>
          <p:cNvGrpSpPr/>
          <p:nvPr/>
        </p:nvGrpSpPr>
        <p:grpSpPr>
          <a:xfrm>
            <a:off x="9255114" y="3421225"/>
            <a:ext cx="1040462" cy="964406"/>
            <a:chOff x="-1048575" y="-3056745"/>
            <a:chExt cx="1302427" cy="1308475"/>
          </a:xfrm>
        </p:grpSpPr>
        <p:sp>
          <p:nvSpPr>
            <p:cNvPr id="67" name="Research">
              <a:extLst>
                <a:ext uri="{FF2B5EF4-FFF2-40B4-BE49-F238E27FC236}">
                  <a16:creationId xmlns:a16="http://schemas.microsoft.com/office/drawing/2014/main" id="{D43ACBEC-49C1-4D73-A1FB-6F7C8EB95C10}"/>
                </a:ext>
              </a:extLst>
            </p:cNvPr>
            <p:cNvSpPr/>
            <p:nvPr/>
          </p:nvSpPr>
          <p:spPr>
            <a:xfrm>
              <a:off x="-997773" y="-3016451"/>
              <a:ext cx="1200826" cy="1206876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500" b="1">
                  <a:solidFill>
                    <a:srgbClr val="FFFFFF"/>
                  </a:solidFill>
                </a:defRPr>
              </a:lvl1pPr>
            </a:lstStyle>
            <a:p>
              <a:r>
                <a:rPr lang="en-IN" sz="1055" dirty="0"/>
                <a:t>Innovation</a:t>
              </a:r>
              <a:endParaRPr sz="1055" dirty="0"/>
            </a:p>
          </p:txBody>
        </p:sp>
        <p:pic>
          <p:nvPicPr>
            <p:cNvPr id="68" name="Research Research" descr="Research Research">
              <a:extLst>
                <a:ext uri="{FF2B5EF4-FFF2-40B4-BE49-F238E27FC236}">
                  <a16:creationId xmlns:a16="http://schemas.microsoft.com/office/drawing/2014/main" id="{DD52021E-14E9-47E0-AABE-984BE09F8A85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048575" y="-3056745"/>
              <a:ext cx="1302427" cy="1308475"/>
            </a:xfrm>
            <a:prstGeom prst="rect">
              <a:avLst/>
            </a:prstGeom>
            <a:effectLst/>
          </p:spPr>
        </p:pic>
      </p:grpSp>
      <p:grpSp>
        <p:nvGrpSpPr>
          <p:cNvPr id="72" name="Cloud Platform">
            <a:extLst>
              <a:ext uri="{FF2B5EF4-FFF2-40B4-BE49-F238E27FC236}">
                <a16:creationId xmlns:a16="http://schemas.microsoft.com/office/drawing/2014/main" id="{FA7177A3-1278-4179-B211-914428385530}"/>
              </a:ext>
            </a:extLst>
          </p:cNvPr>
          <p:cNvGrpSpPr/>
          <p:nvPr/>
        </p:nvGrpSpPr>
        <p:grpSpPr>
          <a:xfrm>
            <a:off x="9235670" y="2325238"/>
            <a:ext cx="1051060" cy="971159"/>
            <a:chOff x="352814" y="178547"/>
            <a:chExt cx="1494839" cy="1381202"/>
          </a:xfrm>
        </p:grpSpPr>
        <p:sp>
          <p:nvSpPr>
            <p:cNvPr id="73" name="Cloud Platform">
              <a:extLst>
                <a:ext uri="{FF2B5EF4-FFF2-40B4-BE49-F238E27FC236}">
                  <a16:creationId xmlns:a16="http://schemas.microsoft.com/office/drawing/2014/main" id="{3DDA8E2C-B7FA-4477-B999-D54FE71E62E5}"/>
                </a:ext>
              </a:extLst>
            </p:cNvPr>
            <p:cNvSpPr/>
            <p:nvPr/>
          </p:nvSpPr>
          <p:spPr>
            <a:xfrm>
              <a:off x="577653" y="178547"/>
              <a:ext cx="1270000" cy="123450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700" b="1">
                  <a:solidFill>
                    <a:srgbClr val="202020"/>
                  </a:solidFill>
                </a:defRPr>
              </a:lvl1pPr>
            </a:lstStyle>
            <a:p>
              <a:pPr>
                <a:defRPr sz="3000"/>
              </a:pPr>
              <a:r>
                <a:rPr lang="en-IN" sz="1195" dirty="0"/>
                <a:t>Engineering</a:t>
              </a:r>
              <a:endParaRPr sz="1195" dirty="0"/>
            </a:p>
          </p:txBody>
        </p:sp>
        <p:pic>
          <p:nvPicPr>
            <p:cNvPr id="74" name="Cloud Platform Cloud Platform" descr="Cloud Platform Cloud Platform">
              <a:extLst>
                <a:ext uri="{FF2B5EF4-FFF2-40B4-BE49-F238E27FC236}">
                  <a16:creationId xmlns:a16="http://schemas.microsoft.com/office/drawing/2014/main" id="{C1A6D3C9-805F-418C-82EE-F88A00463EF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814" y="188148"/>
              <a:ext cx="1371599" cy="1371601"/>
            </a:xfrm>
            <a:prstGeom prst="rect">
              <a:avLst/>
            </a:prstGeom>
            <a:effectLst/>
          </p:spPr>
        </p:pic>
      </p:grpSp>
      <p:grpSp>
        <p:nvGrpSpPr>
          <p:cNvPr id="75" name="Data Science">
            <a:extLst>
              <a:ext uri="{FF2B5EF4-FFF2-40B4-BE49-F238E27FC236}">
                <a16:creationId xmlns:a16="http://schemas.microsoft.com/office/drawing/2014/main" id="{FD929FD5-AA38-43C3-BD31-076E1CBD5D4C}"/>
              </a:ext>
            </a:extLst>
          </p:cNvPr>
          <p:cNvGrpSpPr/>
          <p:nvPr/>
        </p:nvGrpSpPr>
        <p:grpSpPr>
          <a:xfrm>
            <a:off x="9224206" y="4454027"/>
            <a:ext cx="1040462" cy="964407"/>
            <a:chOff x="-28039" y="-485"/>
            <a:chExt cx="1479766" cy="1371600"/>
          </a:xfrm>
        </p:grpSpPr>
        <p:sp>
          <p:nvSpPr>
            <p:cNvPr id="76" name="Data Science">
              <a:extLst>
                <a:ext uri="{FF2B5EF4-FFF2-40B4-BE49-F238E27FC236}">
                  <a16:creationId xmlns:a16="http://schemas.microsoft.com/office/drawing/2014/main" id="{B2FB6CDF-657C-4AE0-BC43-7604BBF4019B}"/>
                </a:ext>
              </a:extLst>
            </p:cNvPr>
            <p:cNvSpPr/>
            <p:nvPr/>
          </p:nvSpPr>
          <p:spPr>
            <a:xfrm>
              <a:off x="50800" y="50800"/>
              <a:ext cx="1378166" cy="127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500" b="1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sz="1055" dirty="0"/>
                <a:t>Practice</a:t>
              </a:r>
              <a:endParaRPr sz="1055" dirty="0"/>
            </a:p>
          </p:txBody>
        </p:sp>
        <p:pic>
          <p:nvPicPr>
            <p:cNvPr id="77" name="Data Science Data Science" descr="Data Science Data Science">
              <a:extLst>
                <a:ext uri="{FF2B5EF4-FFF2-40B4-BE49-F238E27FC236}">
                  <a16:creationId xmlns:a16="http://schemas.microsoft.com/office/drawing/2014/main" id="{EFFA59F8-AD9C-4C3D-9ED8-18FCADCE8FB3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039" y="-485"/>
              <a:ext cx="1479766" cy="13716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419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F03A0CA-E754-4026-B987-01A26A37D7FA}"/>
              </a:ext>
            </a:extLst>
          </p:cNvPr>
          <p:cNvSpPr txBox="1">
            <a:spLocks/>
          </p:cNvSpPr>
          <p:nvPr/>
        </p:nvSpPr>
        <p:spPr bwMode="auto">
          <a:xfrm>
            <a:off x="201169" y="282765"/>
            <a:ext cx="11649456" cy="4437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kern="1200" baseline="0">
                <a:solidFill>
                  <a:schemeClr val="accent6">
                    <a:lumMod val="50000"/>
                  </a:schemeClr>
                </a:solidFill>
                <a:latin typeface="Calibri"/>
                <a:ea typeface="+mj-ea"/>
                <a:cs typeface="Calibri"/>
              </a:defRPr>
            </a:lvl1pPr>
          </a:lstStyle>
          <a:p>
            <a:pPr lvl="0" algn="ctr" fontAlgn="auto">
              <a:spcAft>
                <a:spcPts val="0"/>
              </a:spcAft>
              <a:defRPr/>
            </a:pPr>
            <a:r>
              <a:rPr lang="en-US" sz="2800" b="1" dirty="0"/>
              <a:t>Our Inaugural Offer  </a:t>
            </a:r>
          </a:p>
          <a:p>
            <a:pPr lvl="0" algn="ctr" fontAlgn="auto">
              <a:spcAft>
                <a:spcPts val="0"/>
              </a:spcAft>
              <a:defRPr/>
            </a:pP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  <a:p>
            <a:pPr lvl="0" algn="ctr"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Our Lifetime membership is now available for free for a limited period!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23C64D-B264-4277-B125-A0030A651EB8}"/>
              </a:ext>
            </a:extLst>
          </p:cNvPr>
          <p:cNvSpPr txBox="1">
            <a:spLocks/>
          </p:cNvSpPr>
          <p:nvPr/>
        </p:nvSpPr>
        <p:spPr bwMode="auto">
          <a:xfrm>
            <a:off x="1205156" y="2971784"/>
            <a:ext cx="9683496" cy="4437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kern="1200" baseline="0">
                <a:solidFill>
                  <a:schemeClr val="accent6">
                    <a:lumMod val="50000"/>
                  </a:schemeClr>
                </a:solidFill>
                <a:latin typeface="Calibri"/>
                <a:ea typeface="+mj-ea"/>
                <a:cs typeface="Calibri"/>
              </a:defRPr>
            </a:lvl1pPr>
          </a:lstStyle>
          <a:p>
            <a:pPr lvl="0" algn="ctr" fontAlgn="auto">
              <a:spcAft>
                <a:spcPts val="0"/>
              </a:spcAft>
              <a:defRPr/>
            </a:pPr>
            <a:r>
              <a:rPr lang="en-US" sz="2800" b="1" dirty="0"/>
              <a:t>Register with us at </a:t>
            </a:r>
            <a:r>
              <a:rPr lang="en-IN" sz="2800" dirty="0">
                <a:hlinkClick r:id="rId2"/>
              </a:rPr>
              <a:t>https://multicloud4u.com/m/create-account</a:t>
            </a:r>
            <a:endParaRPr lang="en-US" sz="2800" b="1" dirty="0"/>
          </a:p>
          <a:p>
            <a:pPr lvl="0" algn="ctr" fontAlgn="auto">
              <a:spcAft>
                <a:spcPts val="0"/>
              </a:spcAf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</a:endParaRPr>
          </a:p>
          <a:p>
            <a:pPr lvl="0" algn="ctr" fontAlgn="auto">
              <a:spcAft>
                <a:spcPts val="0"/>
              </a:spcAft>
              <a:defRPr/>
            </a:pP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  <a:p>
            <a:pPr lvl="0"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How to watch all our free streams and sessions?</a:t>
            </a:r>
          </a:p>
          <a:p>
            <a:pPr lvl="0" algn="ctr" fontAlgn="auto">
              <a:spcAft>
                <a:spcPts val="0"/>
              </a:spcAft>
              <a:defRPr/>
            </a:pPr>
            <a:r>
              <a:rPr lang="en-IN" sz="2800" dirty="0">
                <a:hlinkClick r:id="rId3"/>
              </a:rPr>
              <a:t>https://multicloud4u.com/help-%26-faq</a:t>
            </a:r>
            <a:r>
              <a:rPr lang="en-IN" sz="2800" dirty="0"/>
              <a:t> 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  <a:p>
            <a:pPr lvl="0" algn="ctr" fontAlgn="auto">
              <a:spcAft>
                <a:spcPts val="0"/>
              </a:spcAf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</a:endParaRPr>
          </a:p>
          <a:p>
            <a:pPr lvl="0" algn="ctr" fontAlgn="auto">
              <a:spcAft>
                <a:spcPts val="0"/>
              </a:spcAft>
              <a:defRPr/>
            </a:pP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  <a:p>
            <a:pPr lvl="0" algn="ctr" fontAlgn="auto">
              <a:spcAft>
                <a:spcPts val="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</a:rPr>
              <a:t>** </a:t>
            </a: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</a:rPr>
              <a:t>Paid sessions are exclusive to a user group while events and free sessions can be watched for lifetime.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" name="multi cloud.png" descr="multi cloud.png">
            <a:extLst>
              <a:ext uri="{FF2B5EF4-FFF2-40B4-BE49-F238E27FC236}">
                <a16:creationId xmlns:a16="http://schemas.microsoft.com/office/drawing/2014/main" id="{45014CA6-7AE1-4087-9AB3-F044287DD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652" y="-215759"/>
            <a:ext cx="1188216" cy="11882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787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E416F-8DF0-4902-BC7A-C807E524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2484"/>
            <a:ext cx="12192000" cy="6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1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CE122A9-01DB-4B22-9C73-71FBFEBA934B}"/>
              </a:ext>
            </a:extLst>
          </p:cNvPr>
          <p:cNvSpPr txBox="1">
            <a:spLocks/>
          </p:cNvSpPr>
          <p:nvPr/>
        </p:nvSpPr>
        <p:spPr bwMode="auto">
          <a:xfrm>
            <a:off x="223468" y="337361"/>
            <a:ext cx="1250022" cy="4308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accent6">
                  <a:lumMod val="75000"/>
                </a:schemeClr>
              </a:buClr>
              <a:buSzTx/>
              <a:buFont typeface="Wingdings" charset="2"/>
              <a:buNone/>
              <a:defRPr sz="1800" kern="1200" cap="all" spc="-50">
                <a:solidFill>
                  <a:srgbClr val="2C3B96"/>
                </a:solidFill>
                <a:latin typeface="SapientSansBold"/>
                <a:ea typeface="SapientSansBold"/>
                <a:cs typeface="SapientSansBold"/>
                <a:sym typeface="SapientSansBold"/>
              </a:defRPr>
            </a:lvl1pPr>
            <a:lvl2pPr marL="342900" indent="-165100" algn="l" defTabSz="4572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accent6">
                  <a:lumMod val="75000"/>
                </a:schemeClr>
              </a:buClr>
              <a:buSzPct val="90000"/>
              <a:buFont typeface="Wingdings" charset="2"/>
              <a:buChar char="§"/>
              <a:defRPr sz="18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571500" indent="-228600" algn="l" defTabSz="4572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accent6">
                  <a:lumMod val="75000"/>
                </a:schemeClr>
              </a:buClr>
              <a:buSzPct val="90000"/>
              <a:buFont typeface="Wingdings" charset="2"/>
              <a:buChar char="§"/>
              <a:defRPr sz="18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749300" indent="-177800" algn="l" defTabSz="4572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accent6">
                  <a:lumMod val="75000"/>
                </a:schemeClr>
              </a:buClr>
              <a:buSzPct val="90000"/>
              <a:buFont typeface="Wingdings" charset="2"/>
              <a:buChar char="§"/>
              <a:defRPr sz="18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914400" indent="-165100" algn="l" defTabSz="4572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accent6">
                  <a:lumMod val="75000"/>
                </a:schemeClr>
              </a:buClr>
              <a:buSzPct val="90000"/>
              <a:buFont typeface="Wingdings" charset="2"/>
              <a:buChar char="§"/>
              <a:defRPr sz="18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1092200" indent="-177800" algn="l" defTabSz="4572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accent6">
                  <a:lumMod val="75000"/>
                </a:schemeClr>
              </a:buClr>
              <a:buSzPct val="90000"/>
              <a:buFont typeface="Wingdings" charset="2"/>
              <a:buChar char="§"/>
              <a:defRPr sz="1800" kern="120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E7E7E7">
                  <a:lumMod val="75000"/>
                </a:srgbClr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all" spc="-50" normalizeH="0" baseline="0" noProof="0">
                <a:ln>
                  <a:noFill/>
                </a:ln>
                <a:solidFill>
                  <a:srgbClr val="292929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SapientSansBold"/>
              </a:rPr>
              <a:t>Queries</a:t>
            </a:r>
            <a:endParaRPr kumimoji="0" lang="en-US" sz="2800" b="1" i="0" u="none" strike="noStrike" kern="1200" cap="all" spc="-50" normalizeH="0" baseline="0" noProof="0" dirty="0">
              <a:ln>
                <a:noFill/>
              </a:ln>
              <a:solidFill>
                <a:srgbClr val="292929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j-ea"/>
              <a:cs typeface="Calibri"/>
              <a:sym typeface="SapientSansBold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1DFC425-CB7C-44E6-80C5-1347959A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21" y="2192509"/>
            <a:ext cx="2472981" cy="247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1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B4792-5570-444B-A71B-43536A3A695B}"/>
              </a:ext>
            </a:extLst>
          </p:cNvPr>
          <p:cNvSpPr txBox="1">
            <a:spLocks/>
          </p:cNvSpPr>
          <p:nvPr/>
        </p:nvSpPr>
        <p:spPr>
          <a:xfrm>
            <a:off x="387424" y="181949"/>
            <a:ext cx="6551713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About </a:t>
            </a:r>
            <a:r>
              <a:rPr lang="en-IN" dirty="0"/>
              <a:t>Abhishek Mishra</a:t>
            </a:r>
            <a:endParaRPr lang="en-US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B5C4D-14AB-4893-A11E-DCAEA4BCB143}"/>
              </a:ext>
            </a:extLst>
          </p:cNvPr>
          <p:cNvSpPr/>
          <p:nvPr/>
        </p:nvSpPr>
        <p:spPr>
          <a:xfrm>
            <a:off x="3308965" y="4548307"/>
            <a:ext cx="2673842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0" dirty="0">
                <a:solidFill>
                  <a:schemeClr val="accent6">
                    <a:lumMod val="25000"/>
                  </a:schemeClr>
                </a:solidFill>
                <a:latin typeface="+mj-lt"/>
                <a:ea typeface="+mn-ea"/>
                <a:cs typeface="+mn-cs"/>
              </a:rPr>
              <a:t>LinkedIn:- </a:t>
            </a:r>
          </a:p>
          <a:p>
            <a:pPr lvl="0" algn="ctr" defTabSz="914126">
              <a:defRPr/>
            </a:pPr>
            <a:r>
              <a:rPr lang="en-IN" sz="1200" dirty="0">
                <a:hlinkClick r:id="rId2"/>
              </a:rPr>
              <a:t>https://www.linkedin.com/in/abhishek-mishra-4890909/</a:t>
            </a:r>
            <a:endParaRPr lang="en-US" sz="1200" b="1" kern="0" dirty="0">
              <a:solidFill>
                <a:schemeClr val="accent6">
                  <a:lumMod val="2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2E1073-FC06-4383-9B9E-A7CEDD62C5F3}"/>
              </a:ext>
            </a:extLst>
          </p:cNvPr>
          <p:cNvSpPr/>
          <p:nvPr/>
        </p:nvSpPr>
        <p:spPr>
          <a:xfrm>
            <a:off x="590048" y="2606133"/>
            <a:ext cx="23837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400" b="1" dirty="0"/>
              <a:t>Published Author, Speaker, Cloud Architecture – Azure, AWS, C# Corner MVP</a:t>
            </a:r>
            <a:endParaRPr lang="en-IN" sz="1400" b="1" dirty="0"/>
          </a:p>
          <a:p>
            <a:pPr lvl="0" algn="ctr" defTabSz="914126">
              <a:defRPr/>
            </a:pPr>
            <a:endParaRPr lang="en-IN" sz="12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6D703-8541-4B8C-8C73-6F962DA7860E}"/>
              </a:ext>
            </a:extLst>
          </p:cNvPr>
          <p:cNvSpPr/>
          <p:nvPr/>
        </p:nvSpPr>
        <p:spPr>
          <a:xfrm>
            <a:off x="3265557" y="2528555"/>
            <a:ext cx="26738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chemeClr val="accent6">
                    <a:lumMod val="25000"/>
                  </a:schemeClr>
                </a:solidFill>
                <a:latin typeface="+mj-lt"/>
                <a:ea typeface="+mn-ea"/>
                <a:cs typeface="+mn-cs"/>
              </a:rPr>
              <a:t>14+ years of IT experience working across leading organizations in the industry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3240A-9212-4E8D-A5ED-31CF1A59D084}"/>
              </a:ext>
            </a:extLst>
          </p:cNvPr>
          <p:cNvSpPr/>
          <p:nvPr/>
        </p:nvSpPr>
        <p:spPr>
          <a:xfrm>
            <a:off x="472779" y="4446038"/>
            <a:ext cx="2668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/>
              <a:t>Cloud Architect – Intelligent Cloud, PaaS, Serverless &amp; Automation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AFBDC1-1A62-4802-AB22-5BDDFCCEE31B}"/>
              </a:ext>
            </a:extLst>
          </p:cNvPr>
          <p:cNvCxnSpPr/>
          <p:nvPr/>
        </p:nvCxnSpPr>
        <p:spPr>
          <a:xfrm>
            <a:off x="685800" y="3483930"/>
            <a:ext cx="4672584" cy="0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A57D1F-4C0C-4D6F-9648-B5AAF4A26400}"/>
              </a:ext>
            </a:extLst>
          </p:cNvPr>
          <p:cNvCxnSpPr/>
          <p:nvPr/>
        </p:nvCxnSpPr>
        <p:spPr>
          <a:xfrm>
            <a:off x="3141360" y="2000359"/>
            <a:ext cx="0" cy="296714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8F3A8A9-6232-414A-A747-69D6B9F8C511}"/>
              </a:ext>
            </a:extLst>
          </p:cNvPr>
          <p:cNvSpPr/>
          <p:nvPr/>
        </p:nvSpPr>
        <p:spPr>
          <a:xfrm>
            <a:off x="1485609" y="2000281"/>
            <a:ext cx="368300" cy="368300"/>
          </a:xfrm>
          <a:prstGeom prst="ellipse">
            <a:avLst/>
          </a:prstGeom>
          <a:solidFill>
            <a:srgbClr val="F2EB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42160F-5487-4909-93DC-EB5DC21C4E78}"/>
              </a:ext>
            </a:extLst>
          </p:cNvPr>
          <p:cNvSpPr/>
          <p:nvPr/>
        </p:nvSpPr>
        <p:spPr>
          <a:xfrm flipV="1">
            <a:off x="4329859" y="1930500"/>
            <a:ext cx="368300" cy="139562"/>
          </a:xfrm>
          <a:prstGeom prst="ellipse">
            <a:avLst/>
          </a:prstGeom>
          <a:solidFill>
            <a:srgbClr val="F2EB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7B3EAF-BEC3-4F86-BC9B-C013F5C017F4}"/>
              </a:ext>
            </a:extLst>
          </p:cNvPr>
          <p:cNvSpPr/>
          <p:nvPr/>
        </p:nvSpPr>
        <p:spPr>
          <a:xfrm>
            <a:off x="1452005" y="3895265"/>
            <a:ext cx="368300" cy="368300"/>
          </a:xfrm>
          <a:prstGeom prst="ellipse">
            <a:avLst/>
          </a:prstGeom>
          <a:solidFill>
            <a:srgbClr val="F2EB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6E3890-E3E1-4A67-9E7A-A2FE44284B3D}"/>
              </a:ext>
            </a:extLst>
          </p:cNvPr>
          <p:cNvSpPr/>
          <p:nvPr/>
        </p:nvSpPr>
        <p:spPr>
          <a:xfrm>
            <a:off x="4232373" y="4124820"/>
            <a:ext cx="368300" cy="368300"/>
          </a:xfrm>
          <a:prstGeom prst="ellipse">
            <a:avLst/>
          </a:prstGeom>
          <a:solidFill>
            <a:srgbClr val="F2EB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87F0E-F9F4-4E2F-B6A7-BE5367906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6" r="11039"/>
          <a:stretch/>
        </p:blipFill>
        <p:spPr>
          <a:xfrm>
            <a:off x="1290276" y="3616449"/>
            <a:ext cx="983294" cy="810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B4B11-DA82-4530-A158-707A03E56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8" r="30464"/>
          <a:stretch/>
        </p:blipFill>
        <p:spPr>
          <a:xfrm>
            <a:off x="3948531" y="3719478"/>
            <a:ext cx="1175066" cy="810683"/>
          </a:xfrm>
          <a:prstGeom prst="rect">
            <a:avLst/>
          </a:prstGeom>
        </p:spPr>
      </p:pic>
      <p:pic>
        <p:nvPicPr>
          <p:cNvPr id="16" name="Picture 2" descr="Image result for work experience icon">
            <a:extLst>
              <a:ext uri="{FF2B5EF4-FFF2-40B4-BE49-F238E27FC236}">
                <a16:creationId xmlns:a16="http://schemas.microsoft.com/office/drawing/2014/main" id="{6C7C79FA-82F7-439D-B66D-B64D6D78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817" y="1454253"/>
            <a:ext cx="952494" cy="95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rofile summary icon">
            <a:extLst>
              <a:ext uri="{FF2B5EF4-FFF2-40B4-BE49-F238E27FC236}">
                <a16:creationId xmlns:a16="http://schemas.microsoft.com/office/drawing/2014/main" id="{079E81EE-9E85-488E-8B74-59C7171D5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49" y="1663356"/>
            <a:ext cx="792869" cy="7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71C7DB-2C07-411A-9D50-AC9BC74A1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93" y="959124"/>
            <a:ext cx="4250255" cy="4250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571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0F889AA-89DD-4F99-BBAF-AE1B26223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2" r="9906"/>
          <a:stretch/>
        </p:blipFill>
        <p:spPr>
          <a:xfrm>
            <a:off x="7010528" y="92280"/>
            <a:ext cx="4993960" cy="674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7B4792-5570-444B-A71B-43536A3A695B}"/>
              </a:ext>
            </a:extLst>
          </p:cNvPr>
          <p:cNvSpPr txBox="1">
            <a:spLocks/>
          </p:cNvSpPr>
          <p:nvPr/>
        </p:nvSpPr>
        <p:spPr>
          <a:xfrm>
            <a:off x="0" y="351079"/>
            <a:ext cx="5052391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About Anjani Kumar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B5C4D-14AB-4893-A11E-DCAEA4BCB143}"/>
              </a:ext>
            </a:extLst>
          </p:cNvPr>
          <p:cNvSpPr/>
          <p:nvPr/>
        </p:nvSpPr>
        <p:spPr>
          <a:xfrm>
            <a:off x="3437560" y="4628940"/>
            <a:ext cx="230063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0" dirty="0">
                <a:solidFill>
                  <a:schemeClr val="accent6">
                    <a:lumMod val="25000"/>
                  </a:schemeClr>
                </a:solidFill>
                <a:latin typeface="+mj-lt"/>
                <a:ea typeface="+mn-ea"/>
                <a:cs typeface="+mn-cs"/>
              </a:rPr>
              <a:t>LinkedIn:- 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kern="0" dirty="0">
                <a:solidFill>
                  <a:schemeClr val="accent6">
                    <a:lumMod val="25000"/>
                  </a:schemeClr>
                </a:solidFill>
                <a:latin typeface="+mj-lt"/>
                <a:ea typeface="+mn-ea"/>
                <a:cs typeface="+mn-cs"/>
                <a:hlinkClick r:id="rId3"/>
              </a:rPr>
              <a:t>linkedin.com/in/</a:t>
            </a:r>
            <a:r>
              <a:rPr lang="en-US" sz="1300" kern="0" dirty="0" err="1">
                <a:solidFill>
                  <a:schemeClr val="accent6">
                    <a:lumMod val="25000"/>
                  </a:schemeClr>
                </a:solidFill>
                <a:latin typeface="+mj-lt"/>
                <a:ea typeface="+mn-ea"/>
                <a:cs typeface="+mn-cs"/>
                <a:hlinkClick r:id="rId3"/>
              </a:rPr>
              <a:t>anjanikkumar</a:t>
            </a:r>
            <a:r>
              <a:rPr lang="en-US" sz="1300" kern="0" dirty="0">
                <a:solidFill>
                  <a:schemeClr val="accent6">
                    <a:lumMod val="25000"/>
                  </a:schemeClr>
                </a:solidFill>
                <a:latin typeface="+mj-lt"/>
                <a:ea typeface="+mn-ea"/>
                <a:cs typeface="+mn-cs"/>
                <a:hlinkClick r:id="rId3"/>
              </a:rPr>
              <a:t>/</a:t>
            </a:r>
            <a:endParaRPr lang="en-US" sz="1300" kern="0" dirty="0">
              <a:solidFill>
                <a:schemeClr val="accent6">
                  <a:lumMod val="25000"/>
                </a:schemeClr>
              </a:solidFill>
              <a:latin typeface="+mj-lt"/>
              <a:ea typeface="+mn-ea"/>
              <a:cs typeface="+mn-cs"/>
            </a:endParaRP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kern="0" dirty="0">
              <a:solidFill>
                <a:schemeClr val="accent6">
                  <a:lumMod val="25000"/>
                </a:schemeClr>
              </a:solidFill>
              <a:latin typeface="+mj-lt"/>
              <a:ea typeface="+mn-ea"/>
              <a:cs typeface="+mn-cs"/>
            </a:endParaRP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kern="0" dirty="0">
              <a:solidFill>
                <a:schemeClr val="accent6">
                  <a:lumMod val="25000"/>
                </a:schemeClr>
              </a:solidFill>
              <a:latin typeface="+mj-lt"/>
              <a:ea typeface="+mn-ea"/>
              <a:cs typeface="+mn-cs"/>
            </a:endParaRP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1" kern="0" dirty="0">
              <a:solidFill>
                <a:schemeClr val="accent6">
                  <a:lumMod val="2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2E1073-FC06-4383-9B9E-A7CEDD62C5F3}"/>
              </a:ext>
            </a:extLst>
          </p:cNvPr>
          <p:cNvSpPr/>
          <p:nvPr/>
        </p:nvSpPr>
        <p:spPr>
          <a:xfrm>
            <a:off x="591257" y="2958594"/>
            <a:ext cx="2061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/>
              <a:t>Inventor, Leader, Mentor,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/>
              <a:t>Founder and Enabler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6D703-8541-4B8C-8C73-6F962DA7860E}"/>
              </a:ext>
            </a:extLst>
          </p:cNvPr>
          <p:cNvSpPr/>
          <p:nvPr/>
        </p:nvSpPr>
        <p:spPr>
          <a:xfrm>
            <a:off x="3285249" y="2794872"/>
            <a:ext cx="263084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0" dirty="0">
                <a:solidFill>
                  <a:schemeClr val="accent6">
                    <a:lumMod val="25000"/>
                  </a:schemeClr>
                </a:solidFill>
                <a:latin typeface="+mj-lt"/>
                <a:ea typeface="+mn-ea"/>
                <a:cs typeface="+mn-cs"/>
              </a:rPr>
              <a:t>Multi decades of direct service to the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0" dirty="0">
                <a:solidFill>
                  <a:schemeClr val="accent6">
                    <a:lumMod val="25000"/>
                  </a:schemeClr>
                </a:solidFill>
                <a:latin typeface="+mj-lt"/>
                <a:ea typeface="+mn-ea"/>
                <a:cs typeface="+mn-cs"/>
              </a:rPr>
              <a:t> IT industry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0" dirty="0">
                <a:solidFill>
                  <a:schemeClr val="accent6">
                    <a:lumMod val="25000"/>
                  </a:schemeClr>
                </a:solidFill>
                <a:latin typeface="+mj-lt"/>
                <a:ea typeface="+mn-ea"/>
                <a:cs typeface="+mn-cs"/>
              </a:rPr>
              <a:t>Ex Publicis, RBS, Microsoft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3240A-9212-4E8D-A5ED-31CF1A59D084}"/>
              </a:ext>
            </a:extLst>
          </p:cNvPr>
          <p:cNvSpPr/>
          <p:nvPr/>
        </p:nvSpPr>
        <p:spPr>
          <a:xfrm>
            <a:off x="563462" y="4797003"/>
            <a:ext cx="2171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126">
              <a:defRPr/>
            </a:pPr>
            <a:r>
              <a:rPr lang="en-US" sz="1200" b="1" dirty="0"/>
              <a:t>Chief evangelist:: Multicloud4U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AFBDC1-1A62-4802-AB22-5BDDFCCEE31B}"/>
              </a:ext>
            </a:extLst>
          </p:cNvPr>
          <p:cNvCxnSpPr/>
          <p:nvPr/>
        </p:nvCxnSpPr>
        <p:spPr>
          <a:xfrm>
            <a:off x="685800" y="3483930"/>
            <a:ext cx="4672584" cy="0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A57D1F-4C0C-4D6F-9648-B5AAF4A26400}"/>
              </a:ext>
            </a:extLst>
          </p:cNvPr>
          <p:cNvCxnSpPr/>
          <p:nvPr/>
        </p:nvCxnSpPr>
        <p:spPr>
          <a:xfrm>
            <a:off x="3141360" y="2000359"/>
            <a:ext cx="0" cy="296714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8F3A8A9-6232-414A-A747-69D6B9F8C511}"/>
              </a:ext>
            </a:extLst>
          </p:cNvPr>
          <p:cNvSpPr/>
          <p:nvPr/>
        </p:nvSpPr>
        <p:spPr>
          <a:xfrm>
            <a:off x="1437610" y="2258712"/>
            <a:ext cx="368300" cy="368300"/>
          </a:xfrm>
          <a:prstGeom prst="ellipse">
            <a:avLst/>
          </a:prstGeom>
          <a:solidFill>
            <a:srgbClr val="F2EB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42160F-5487-4909-93DC-EB5DC21C4E78}"/>
              </a:ext>
            </a:extLst>
          </p:cNvPr>
          <p:cNvSpPr/>
          <p:nvPr/>
        </p:nvSpPr>
        <p:spPr>
          <a:xfrm flipV="1">
            <a:off x="4232373" y="2334258"/>
            <a:ext cx="368300" cy="139562"/>
          </a:xfrm>
          <a:prstGeom prst="ellipse">
            <a:avLst/>
          </a:prstGeom>
          <a:solidFill>
            <a:srgbClr val="F2EB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7B3EAF-BEC3-4F86-BC9B-C013F5C017F4}"/>
              </a:ext>
            </a:extLst>
          </p:cNvPr>
          <p:cNvSpPr/>
          <p:nvPr/>
        </p:nvSpPr>
        <p:spPr>
          <a:xfrm>
            <a:off x="1437610" y="4124820"/>
            <a:ext cx="368300" cy="368300"/>
          </a:xfrm>
          <a:prstGeom prst="ellipse">
            <a:avLst/>
          </a:prstGeom>
          <a:solidFill>
            <a:srgbClr val="F2EB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6E3890-E3E1-4A67-9E7A-A2FE44284B3D}"/>
              </a:ext>
            </a:extLst>
          </p:cNvPr>
          <p:cNvSpPr/>
          <p:nvPr/>
        </p:nvSpPr>
        <p:spPr>
          <a:xfrm>
            <a:off x="4232373" y="4124820"/>
            <a:ext cx="368300" cy="368300"/>
          </a:xfrm>
          <a:prstGeom prst="ellipse">
            <a:avLst/>
          </a:prstGeom>
          <a:solidFill>
            <a:srgbClr val="F2EB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87F0E-F9F4-4E2F-B6A7-BE53679068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6" r="11039"/>
          <a:stretch/>
        </p:blipFill>
        <p:spPr>
          <a:xfrm>
            <a:off x="1064968" y="3818257"/>
            <a:ext cx="983294" cy="810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B4B11-DA82-4530-A158-707A03E569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8" r="30464"/>
          <a:stretch/>
        </p:blipFill>
        <p:spPr>
          <a:xfrm>
            <a:off x="3948531" y="3719478"/>
            <a:ext cx="1175066" cy="810683"/>
          </a:xfrm>
          <a:prstGeom prst="rect">
            <a:avLst/>
          </a:prstGeom>
        </p:spPr>
      </p:pic>
      <p:pic>
        <p:nvPicPr>
          <p:cNvPr id="16" name="Picture 2" descr="Image result for work experience icon">
            <a:extLst>
              <a:ext uri="{FF2B5EF4-FFF2-40B4-BE49-F238E27FC236}">
                <a16:creationId xmlns:a16="http://schemas.microsoft.com/office/drawing/2014/main" id="{6C7C79FA-82F7-439D-B66D-B64D6D78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03" y="1705476"/>
            <a:ext cx="952494" cy="95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rofile summary icon">
            <a:extLst>
              <a:ext uri="{FF2B5EF4-FFF2-40B4-BE49-F238E27FC236}">
                <a16:creationId xmlns:a16="http://schemas.microsoft.com/office/drawing/2014/main" id="{079E81EE-9E85-488E-8B74-59C7171D5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93" y="1912637"/>
            <a:ext cx="792869" cy="7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multi cloud.png" descr="multi cloud.png">
            <a:extLst>
              <a:ext uri="{FF2B5EF4-FFF2-40B4-BE49-F238E27FC236}">
                <a16:creationId xmlns:a16="http://schemas.microsoft.com/office/drawing/2014/main" id="{088F93DA-32B2-4006-B249-E4330246F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935" y="92280"/>
            <a:ext cx="1925471" cy="19254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060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6424" y="260752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spc="-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Over to Abhishek</a:t>
            </a:r>
          </a:p>
        </p:txBody>
      </p:sp>
    </p:spTree>
    <p:extLst>
      <p:ext uri="{BB962C8B-B14F-4D97-AF65-F5344CB8AC3E}">
        <p14:creationId xmlns:p14="http://schemas.microsoft.com/office/powerpoint/2010/main" val="279794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859949-4A83-4D5A-BD53-C3D02D40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18658-34FA-4AC1-8C11-9D359C6D0A20}"/>
              </a:ext>
            </a:extLst>
          </p:cNvPr>
          <p:cNvSpPr txBox="1">
            <a:spLocks/>
          </p:cNvSpPr>
          <p:nvPr/>
        </p:nvSpPr>
        <p:spPr>
          <a:xfrm>
            <a:off x="1596589" y="2029054"/>
            <a:ext cx="4123828" cy="3058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/>
              <a:t> Introduction to Containers</a:t>
            </a:r>
          </a:p>
          <a:p>
            <a:pPr>
              <a:buSzPct val="120000"/>
            </a:pPr>
            <a:r>
              <a:rPr lang="en-US" sz="2400" dirty="0"/>
              <a:t> </a:t>
            </a:r>
            <a:endParaRPr lang="en-IN" sz="2400" dirty="0"/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400" dirty="0"/>
              <a:t> Azure Container Registry</a:t>
            </a:r>
          </a:p>
          <a:p>
            <a:pPr>
              <a:buSzPct val="120000"/>
            </a:pPr>
            <a:endParaRPr lang="en-IN" sz="2400" dirty="0"/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400" dirty="0"/>
              <a:t> Azure Container Instance</a:t>
            </a:r>
          </a:p>
          <a:p>
            <a:pPr>
              <a:buSzPct val="120000"/>
            </a:pPr>
            <a:endParaRPr lang="en-IN" sz="2400" dirty="0"/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400" dirty="0"/>
              <a:t> Web App for Containers</a:t>
            </a:r>
          </a:p>
          <a:p>
            <a:pPr>
              <a:buSzPct val="120000"/>
            </a:pP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FB22B-7AB9-4752-832E-0ECC9D204588}"/>
              </a:ext>
            </a:extLst>
          </p:cNvPr>
          <p:cNvSpPr txBox="1">
            <a:spLocks/>
          </p:cNvSpPr>
          <p:nvPr/>
        </p:nvSpPr>
        <p:spPr>
          <a:xfrm>
            <a:off x="6632967" y="2042961"/>
            <a:ext cx="4123828" cy="3058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400" dirty="0"/>
              <a:t>Azure Kubernetes Service</a:t>
            </a:r>
          </a:p>
          <a:p>
            <a:pPr>
              <a:buSzPct val="120000"/>
            </a:pPr>
            <a:endParaRPr lang="en-IN" sz="2400" dirty="0"/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400" dirty="0"/>
              <a:t> Azure Service Fabric</a:t>
            </a:r>
          </a:p>
          <a:p>
            <a:pPr>
              <a:buSzPct val="120000"/>
            </a:pPr>
            <a:endParaRPr lang="en-IN" sz="2400" dirty="0"/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400" dirty="0"/>
              <a:t> </a:t>
            </a:r>
            <a:r>
              <a:rPr lang="en-US" sz="2400" dirty="0"/>
              <a:t>The Big Picture</a:t>
            </a:r>
          </a:p>
          <a:p>
            <a:pPr>
              <a:buSzPct val="120000"/>
            </a:pPr>
            <a:endParaRPr lang="en-IN" sz="2400" dirty="0"/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400" dirty="0"/>
              <a:t> Demo</a:t>
            </a:r>
          </a:p>
          <a:p>
            <a:pPr marL="0" indent="0">
              <a:buSzPct val="12000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580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Containers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332BBF-FC5B-4829-B1D0-5FD669BF2442}"/>
              </a:ext>
            </a:extLst>
          </p:cNvPr>
          <p:cNvSpPr/>
          <p:nvPr/>
        </p:nvSpPr>
        <p:spPr>
          <a:xfrm>
            <a:off x="658732" y="4940355"/>
            <a:ext cx="5716084" cy="7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2C495-D673-4D71-A503-EC7744F7DC56}"/>
              </a:ext>
            </a:extLst>
          </p:cNvPr>
          <p:cNvSpPr/>
          <p:nvPr/>
        </p:nvSpPr>
        <p:spPr>
          <a:xfrm>
            <a:off x="658732" y="4055569"/>
            <a:ext cx="5716084" cy="7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14CA9-2051-4BA7-ABA6-8094AC760AE2}"/>
              </a:ext>
            </a:extLst>
          </p:cNvPr>
          <p:cNvSpPr/>
          <p:nvPr/>
        </p:nvSpPr>
        <p:spPr>
          <a:xfrm>
            <a:off x="658732" y="3170783"/>
            <a:ext cx="5716084" cy="7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 Engine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4E62A2-5B8F-49E9-9DC1-837718064271}"/>
              </a:ext>
            </a:extLst>
          </p:cNvPr>
          <p:cNvSpPr/>
          <p:nvPr/>
        </p:nvSpPr>
        <p:spPr>
          <a:xfrm>
            <a:off x="658733" y="2285997"/>
            <a:ext cx="1564448" cy="7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App1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EBF060-292F-4E72-A871-4ACEB3A10D8C}"/>
              </a:ext>
            </a:extLst>
          </p:cNvPr>
          <p:cNvSpPr/>
          <p:nvPr/>
        </p:nvSpPr>
        <p:spPr>
          <a:xfrm>
            <a:off x="4710694" y="2285997"/>
            <a:ext cx="1664122" cy="7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E7BC-AEC4-4C2C-A58A-53DCAE96306B}"/>
              </a:ext>
            </a:extLst>
          </p:cNvPr>
          <p:cNvSpPr/>
          <p:nvPr/>
        </p:nvSpPr>
        <p:spPr>
          <a:xfrm>
            <a:off x="2634876" y="2285997"/>
            <a:ext cx="1664122" cy="7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App2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F24614-52E7-45C9-812E-E7C8FAC8DB81}"/>
              </a:ext>
            </a:extLst>
          </p:cNvPr>
          <p:cNvCxnSpPr/>
          <p:nvPr/>
        </p:nvCxnSpPr>
        <p:spPr>
          <a:xfrm>
            <a:off x="6717156" y="2075817"/>
            <a:ext cx="0" cy="3744273"/>
          </a:xfrm>
          <a:prstGeom prst="line">
            <a:avLst/>
          </a:prstGeom>
          <a:ln w="6032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3A49A0-7397-43BB-8CF9-3099A428A08E}"/>
              </a:ext>
            </a:extLst>
          </p:cNvPr>
          <p:cNvSpPr txBox="1"/>
          <p:nvPr/>
        </p:nvSpPr>
        <p:spPr>
          <a:xfrm>
            <a:off x="6845698" y="2509086"/>
            <a:ext cx="5120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Operating System Level Virtualization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Lightweight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Portable Across Environments</a:t>
            </a:r>
            <a:endParaRPr lang="en-IN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400" dirty="0"/>
              <a:t>Easy to adapt</a:t>
            </a:r>
          </a:p>
        </p:txBody>
      </p:sp>
    </p:spTree>
    <p:extLst>
      <p:ext uri="{BB962C8B-B14F-4D97-AF65-F5344CB8AC3E}">
        <p14:creationId xmlns:p14="http://schemas.microsoft.com/office/powerpoint/2010/main" val="414539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Registry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9FF72A4-73C5-44BD-921A-9B06AB9119D5}"/>
              </a:ext>
            </a:extLst>
          </p:cNvPr>
          <p:cNvSpPr txBox="1">
            <a:spLocks/>
          </p:cNvSpPr>
          <p:nvPr/>
        </p:nvSpPr>
        <p:spPr>
          <a:xfrm>
            <a:off x="894537" y="1690688"/>
            <a:ext cx="10515600" cy="4351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Repository for Container Images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Facilitates versioning of images using Tags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Private Docker Registry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Stores related contents like Helm Charts and 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Supports images built using Open Container Initiative (OCI) specification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Several ways to push images to Azure Container Registry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Highly Scalable and Available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Integrates well with DevOps Pipelines</a:t>
            </a:r>
            <a:endParaRPr lang="en-IN" sz="26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36D0090-1391-481D-B09C-545D8B473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0618" y="428737"/>
            <a:ext cx="1060166" cy="10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5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C3A369-75F9-456E-87CC-990A915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Instances</a:t>
            </a:r>
            <a:endParaRPr lang="en-IN" sz="4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763591BD-73AC-41F5-894E-AED391EA5F3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Fastest and simplest way to run a Container on Azure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Spins up and shuts down in no time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Do not need any VM or any other service to run a Container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Best fit for Single Container application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The Basic building block for Serverless Nodes in Azure Kubernetes Service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Run Containers without managing underlying Infrastructure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Provision additional Compute for your workload with speed and agility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Hypervisor Isolation - Containers run in Isolation without sharing Kernel</a:t>
            </a:r>
          </a:p>
          <a:p>
            <a:pPr>
              <a:buSzPct val="12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600" dirty="0"/>
              <a:t>  Best Fit for Data Processing and Event Driven Applications</a:t>
            </a:r>
          </a:p>
          <a:p>
            <a:pPr marL="0" indent="0">
              <a:buSzPct val="120000"/>
              <a:buNone/>
            </a:pPr>
            <a:endParaRPr lang="en-US" sz="2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A9F367-649C-4CE4-8147-9EE34E47F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196" y="634770"/>
            <a:ext cx="888661" cy="7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22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994</Words>
  <Application>Microsoft Office PowerPoint</Application>
  <PresentationFormat>Widescreen</PresentationFormat>
  <Paragraphs>170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Franklin Gothic Demi Cond</vt:lpstr>
      <vt:lpstr>Georgia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Over to Abhishek</vt:lpstr>
      <vt:lpstr>Agenda</vt:lpstr>
      <vt:lpstr>Introduction to Containers</vt:lpstr>
      <vt:lpstr>Azure Container Registry</vt:lpstr>
      <vt:lpstr>Azure Container Instances</vt:lpstr>
      <vt:lpstr>Web App for Containers</vt:lpstr>
      <vt:lpstr>Azure Kubernetes Service</vt:lpstr>
      <vt:lpstr>Azure Kubernetes Service Architecture</vt:lpstr>
      <vt:lpstr>Azure Service Fabric</vt:lpstr>
      <vt:lpstr>The Big Picture</vt:lpstr>
      <vt:lpstr>Demo</vt:lpstr>
      <vt:lpstr>Quiz &amp; Goodies</vt:lpstr>
      <vt:lpstr>WHY ARE WE DOING THESE SESSIONS?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Sreesekhar Palaparthy</dc:creator>
  <cp:lastModifiedBy>Abhishek Mishra</cp:lastModifiedBy>
  <cp:revision>102</cp:revision>
  <dcterms:created xsi:type="dcterms:W3CDTF">2020-05-14T19:28:39Z</dcterms:created>
  <dcterms:modified xsi:type="dcterms:W3CDTF">2020-08-22T05:53:01Z</dcterms:modified>
</cp:coreProperties>
</file>